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drawings/drawing1.xml" ContentType="application/vnd.openxmlformats-officedocument.drawingml.chartshapes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86"/>
  </p:notesMasterIdLst>
  <p:sldIdLst>
    <p:sldId id="414" r:id="rId2"/>
    <p:sldId id="481" r:id="rId3"/>
    <p:sldId id="458" r:id="rId4"/>
    <p:sldId id="348" r:id="rId5"/>
    <p:sldId id="459" r:id="rId6"/>
    <p:sldId id="482" r:id="rId7"/>
    <p:sldId id="479" r:id="rId8"/>
    <p:sldId id="480" r:id="rId9"/>
    <p:sldId id="457" r:id="rId10"/>
    <p:sldId id="415" r:id="rId11"/>
    <p:sldId id="487" r:id="rId12"/>
    <p:sldId id="416" r:id="rId13"/>
    <p:sldId id="417" r:id="rId14"/>
    <p:sldId id="418" r:id="rId15"/>
    <p:sldId id="419" r:id="rId16"/>
    <p:sldId id="420" r:id="rId17"/>
    <p:sldId id="488" r:id="rId18"/>
    <p:sldId id="472" r:id="rId19"/>
    <p:sldId id="483" r:id="rId20"/>
    <p:sldId id="422" r:id="rId21"/>
    <p:sldId id="423" r:id="rId22"/>
    <p:sldId id="489" r:id="rId23"/>
    <p:sldId id="424" r:id="rId24"/>
    <p:sldId id="425" r:id="rId25"/>
    <p:sldId id="490" r:id="rId26"/>
    <p:sldId id="491" r:id="rId27"/>
    <p:sldId id="492" r:id="rId28"/>
    <p:sldId id="493" r:id="rId29"/>
    <p:sldId id="426" r:id="rId30"/>
    <p:sldId id="516" r:id="rId31"/>
    <p:sldId id="470" r:id="rId32"/>
    <p:sldId id="500" r:id="rId33"/>
    <p:sldId id="501" r:id="rId34"/>
    <p:sldId id="497" r:id="rId35"/>
    <p:sldId id="495" r:id="rId36"/>
    <p:sldId id="502" r:id="rId37"/>
    <p:sldId id="496" r:id="rId38"/>
    <p:sldId id="499" r:id="rId39"/>
    <p:sldId id="503" r:id="rId40"/>
    <p:sldId id="504" r:id="rId41"/>
    <p:sldId id="498" r:id="rId42"/>
    <p:sldId id="434" r:id="rId43"/>
    <p:sldId id="460" r:id="rId44"/>
    <p:sldId id="427" r:id="rId45"/>
    <p:sldId id="429" r:id="rId46"/>
    <p:sldId id="462" r:id="rId47"/>
    <p:sldId id="463" r:id="rId48"/>
    <p:sldId id="464" r:id="rId49"/>
    <p:sldId id="465" r:id="rId50"/>
    <p:sldId id="468" r:id="rId51"/>
    <p:sldId id="467" r:id="rId52"/>
    <p:sldId id="466" r:id="rId53"/>
    <p:sldId id="435" r:id="rId54"/>
    <p:sldId id="469" r:id="rId55"/>
    <p:sldId id="484" r:id="rId56"/>
    <p:sldId id="440" r:id="rId57"/>
    <p:sldId id="441" r:id="rId58"/>
    <p:sldId id="505" r:id="rId59"/>
    <p:sldId id="473" r:id="rId60"/>
    <p:sldId id="471" r:id="rId61"/>
    <p:sldId id="442" r:id="rId62"/>
    <p:sldId id="443" r:id="rId63"/>
    <p:sldId id="444" r:id="rId64"/>
    <p:sldId id="506" r:id="rId65"/>
    <p:sldId id="514" r:id="rId66"/>
    <p:sldId id="508" r:id="rId67"/>
    <p:sldId id="509" r:id="rId68"/>
    <p:sldId id="445" r:id="rId69"/>
    <p:sldId id="510" r:id="rId70"/>
    <p:sldId id="511" r:id="rId71"/>
    <p:sldId id="446" r:id="rId72"/>
    <p:sldId id="447" r:id="rId73"/>
    <p:sldId id="448" r:id="rId74"/>
    <p:sldId id="485" r:id="rId75"/>
    <p:sldId id="475" r:id="rId76"/>
    <p:sldId id="476" r:id="rId77"/>
    <p:sldId id="477" r:id="rId78"/>
    <p:sldId id="512" r:id="rId79"/>
    <p:sldId id="486" r:id="rId80"/>
    <p:sldId id="450" r:id="rId81"/>
    <p:sldId id="451" r:id="rId82"/>
    <p:sldId id="452" r:id="rId83"/>
    <p:sldId id="515" r:id="rId84"/>
    <p:sldId id="322" r:id="rId85"/>
  </p:sldIdLst>
  <p:sldSz cx="12190413" cy="6858000"/>
  <p:notesSz cx="6797675" cy="9926638"/>
  <p:embeddedFontLst>
    <p:embeddedFont>
      <p:font typeface="Open Sans Light" panose="020B0604020202020204" charset="0"/>
      <p:regular r:id="rId87"/>
      <p:italic r:id="rId88"/>
    </p:embeddedFont>
    <p:embeddedFont>
      <p:font typeface="Webdings" panose="05030102010509060703" pitchFamily="18" charset="2"/>
      <p:regular r:id="rId89"/>
    </p:embeddedFont>
    <p:embeddedFont>
      <p:font typeface="Arial Narrow" panose="020B0606020202030204" pitchFamily="34" charset="0"/>
      <p:regular r:id="rId90"/>
      <p:bold r:id="rId91"/>
      <p:italic r:id="rId92"/>
      <p:boldItalic r:id="rId93"/>
    </p:embeddedFont>
    <p:embeddedFont>
      <p:font typeface="Open Sans" panose="020B0604020202020204" charset="0"/>
      <p:regular r:id="rId94"/>
      <p:bold r:id="rId95"/>
      <p:italic r:id="rId96"/>
      <p:boldItalic r:id="rId97"/>
    </p:embeddedFont>
    <p:embeddedFont>
      <p:font typeface="Bebas Neue" panose="020B0506020202020201" charset="0"/>
      <p:regular r:id="rId98"/>
    </p:embeddedFont>
    <p:embeddedFont>
      <p:font typeface="Calibri" panose="020F0502020204030204" pitchFamily="34" charset="0"/>
      <p:regular r:id="rId99"/>
      <p:bold r:id="rId100"/>
      <p:italic r:id="rId101"/>
      <p:boldItalic r:id="rId102"/>
    </p:embeddedFont>
    <p:embeddedFont>
      <p:font typeface="Calibri Light" panose="020F0302020204030204" pitchFamily="34" charset="0"/>
      <p:regular r:id="rId103"/>
      <p:italic r:id="rId10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81">
          <p15:clr>
            <a:srgbClr val="A4A3A4"/>
          </p15:clr>
        </p15:guide>
        <p15:guide id="3" orient="horz" pos="4065" userDrawn="1">
          <p15:clr>
            <a:srgbClr val="A4A3A4"/>
          </p15:clr>
        </p15:guide>
        <p15:guide id="4" orient="horz" pos="3067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7332">
          <p15:clr>
            <a:srgbClr val="A4A3A4"/>
          </p15:clr>
        </p15:guide>
        <p15:guide id="7" orient="horz" pos="2296">
          <p15:clr>
            <a:srgbClr val="A4A3A4"/>
          </p15:clr>
        </p15:guide>
        <p15:guide id="8" orient="horz" pos="3294">
          <p15:clr>
            <a:srgbClr val="A4A3A4"/>
          </p15:clr>
        </p15:guide>
        <p15:guide id="9" orient="horz" pos="1389">
          <p15:clr>
            <a:srgbClr val="A4A3A4"/>
          </p15:clr>
        </p15:guide>
        <p15:guide id="10" pos="3839">
          <p15:clr>
            <a:srgbClr val="A4A3A4"/>
          </p15:clr>
        </p15:guide>
        <p15:guide id="11" pos="5245">
          <p15:clr>
            <a:srgbClr val="A4A3A4"/>
          </p15:clr>
        </p15:guide>
        <p15:guide id="12" pos="7241">
          <p15:clr>
            <a:srgbClr val="A4A3A4"/>
          </p15:clr>
        </p15:guide>
        <p15:guide id="13" pos="3975">
          <p15:clr>
            <a:srgbClr val="A4A3A4"/>
          </p15:clr>
        </p15:guide>
        <p15:guide id="14" pos="1073" userDrawn="1">
          <p15:clr>
            <a:srgbClr val="A4A3A4"/>
          </p15:clr>
        </p15:guide>
        <p15:guide id="15" pos="6198" userDrawn="1">
          <p15:clr>
            <a:srgbClr val="A4A3A4"/>
          </p15:clr>
        </p15:guide>
        <p15:guide id="16" pos="3476">
          <p15:clr>
            <a:srgbClr val="A4A3A4"/>
          </p15:clr>
        </p15:guide>
        <p15:guide id="17" pos="482">
          <p15:clr>
            <a:srgbClr val="A4A3A4"/>
          </p15:clr>
        </p15:guide>
        <p15:guide id="18" pos="2297" userDrawn="1">
          <p15:clr>
            <a:srgbClr val="A4A3A4"/>
          </p15:clr>
        </p15:guide>
        <p15:guide id="19" pos="347" userDrawn="1">
          <p15:clr>
            <a:srgbClr val="A4A3A4"/>
          </p15:clr>
        </p15:guide>
        <p15:guide id="20" orient="horz" pos="2115">
          <p15:clr>
            <a:srgbClr val="A4A3A4"/>
          </p15:clr>
        </p15:guide>
        <p15:guide id="21" orient="horz" pos="1298">
          <p15:clr>
            <a:srgbClr val="A4A3A4"/>
          </p15:clr>
        </p15:guide>
        <p15:guide id="22" pos="1072">
          <p15:clr>
            <a:srgbClr val="A4A3A4"/>
          </p15:clr>
        </p15:guide>
        <p15:guide id="23" pos="3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281C"/>
    <a:srgbClr val="F9D3E0"/>
    <a:srgbClr val="FFFFFF"/>
    <a:srgbClr val="0D4372"/>
    <a:srgbClr val="586E8C"/>
    <a:srgbClr val="456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8779" autoAdjust="0"/>
  </p:normalViewPr>
  <p:slideViewPr>
    <p:cSldViewPr showGuides="1">
      <p:cViewPr varScale="1">
        <p:scale>
          <a:sx n="111" d="100"/>
          <a:sy n="111" d="100"/>
        </p:scale>
        <p:origin x="486" y="114"/>
      </p:cViewPr>
      <p:guideLst>
        <p:guide orient="horz" pos="2160"/>
        <p:guide orient="horz" pos="981"/>
        <p:guide orient="horz" pos="4065"/>
        <p:guide orient="horz" pos="3067"/>
        <p:guide pos="3840"/>
        <p:guide pos="7332"/>
        <p:guide orient="horz" pos="2296"/>
        <p:guide orient="horz" pos="3294"/>
        <p:guide orient="horz" pos="1389"/>
        <p:guide pos="3839"/>
        <p:guide pos="5245"/>
        <p:guide pos="7241"/>
        <p:guide pos="3975"/>
        <p:guide pos="1073"/>
        <p:guide pos="6198"/>
        <p:guide pos="3476"/>
        <p:guide pos="482"/>
        <p:guide pos="2297"/>
        <p:guide pos="347"/>
        <p:guide orient="horz" pos="2115"/>
        <p:guide orient="horz" pos="1298"/>
        <p:guide pos="1072"/>
        <p:guide pos="346"/>
      </p:guideLst>
    </p:cSldViewPr>
  </p:slideViewPr>
  <p:outlineViewPr>
    <p:cViewPr>
      <p:scale>
        <a:sx n="33" d="100"/>
        <a:sy n="33" d="100"/>
      </p:scale>
      <p:origin x="0" y="6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1.fntdata"/><Relationship Id="rId102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4.fntdata"/><Relationship Id="rId95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14.fntdata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font" Target="fonts/font7.fntdata"/><Relationship Id="rId98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17.fntdata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2.fntdata"/><Relationship Id="rId91" Type="http://schemas.openxmlformats.org/officeDocument/2006/relationships/font" Target="fonts/font5.fntdata"/><Relationship Id="rId96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94" Type="http://schemas.openxmlformats.org/officeDocument/2006/relationships/font" Target="fonts/font8.fntdata"/><Relationship Id="rId99" Type="http://schemas.openxmlformats.org/officeDocument/2006/relationships/font" Target="fonts/font13.fntdata"/><Relationship Id="rId10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microsoft.com/office/2015/10/relationships/revisionInfo" Target="revisionInfo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1.fntdata"/><Relationship Id="rId104" Type="http://schemas.openxmlformats.org/officeDocument/2006/relationships/font" Target="fonts/font1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5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Arkusz_programu_Microsoft_Excel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4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5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6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9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0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5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6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7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9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9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444224636369636"/>
          <c:y val="7.8147266697740393E-4"/>
          <c:w val="0.29729023120526082"/>
          <c:h val="0.9894179894179854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Edycja 2013, N=620</c:v>
                </c:pt>
              </c:strCache>
            </c:strRef>
          </c:tx>
          <c:spPr>
            <a:solidFill>
              <a:srgbClr val="C6DE89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1.1215117638030219E-3"/>
                  <c:y val="1.01804721406287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BC-4BD7-AA8D-C8AC9CF7F06E}"/>
                </c:ext>
              </c:extLst>
            </c:dLbl>
            <c:dLbl>
              <c:idx val="10"/>
              <c:layout>
                <c:manualLayout>
                  <c:x val="2.76173228346465E-3"/>
                  <c:y val="-9.696446954731427E-4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BC-4BD7-AA8D-C8AC9CF7F06E}"/>
                </c:ext>
              </c:extLst>
            </c:dLbl>
            <c:dLbl>
              <c:idx val="11"/>
              <c:layout>
                <c:manualLayout>
                  <c:x val="-4.7406299212598675E-3"/>
                  <c:y val="1.7539300520297164E-2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BC-4BD7-AA8D-C8AC9CF7F06E}"/>
                </c:ext>
              </c:extLst>
            </c:dLbl>
            <c:dLbl>
              <c:idx val="12"/>
              <c:layout>
                <c:manualLayout>
                  <c:x val="-0.14391196024035191"/>
                  <c:y val="0.15413174059956292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BC-4BD7-AA8D-C8AC9CF7F06E}"/>
                </c:ext>
              </c:extLst>
            </c:dLbl>
            <c:dLbl>
              <c:idx val="13"/>
              <c:layout>
                <c:manualLayout>
                  <c:xMode val="edge"/>
                  <c:yMode val="edge"/>
                  <c:x val="0.41229385307346328"/>
                  <c:y val="0.70899470899470962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BC-4BD7-AA8D-C8AC9CF7F06E}"/>
                </c:ext>
              </c:extLst>
            </c:dLbl>
            <c:dLbl>
              <c:idx val="16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BC-4BD7-AA8D-C8AC9CF7F06E}"/>
                </c:ext>
              </c:extLst>
            </c:dLbl>
            <c:dLbl>
              <c:idx val="18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1BC-4BD7-AA8D-C8AC9CF7F06E}"/>
                </c:ext>
              </c:extLst>
            </c:dLbl>
            <c:dLbl>
              <c:idx val="20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BC-4BD7-AA8D-C8AC9CF7F06E}"/>
                </c:ext>
              </c:extLst>
            </c:dLbl>
            <c:dLbl>
              <c:idx val="21"/>
              <c:layout>
                <c:manualLayout>
                  <c:xMode val="edge"/>
                  <c:yMode val="edge"/>
                  <c:x val="0.19340329835082543"/>
                  <c:y val="0.91005291005290956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1BC-4BD7-AA8D-C8AC9CF7F06E}"/>
                </c:ext>
              </c:extLst>
            </c:dLbl>
            <c:dLbl>
              <c:idx val="22"/>
              <c:layout>
                <c:manualLayout>
                  <c:xMode val="edge"/>
                  <c:yMode val="edge"/>
                  <c:x val="0.19490254872563748"/>
                  <c:y val="0.91005291005290956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1BC-4BD7-AA8D-C8AC9CF7F06E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17241379310344884"/>
                  <c:y val="0.91005291005290956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1BC-4BD7-AA8D-C8AC9CF7F06E}"/>
                </c:ext>
              </c:extLst>
            </c:dLbl>
            <c:dLbl>
              <c:idx val="24"/>
              <c:layout>
                <c:manualLayout>
                  <c:xMode val="edge"/>
                  <c:yMode val="edge"/>
                  <c:x val="0.1694152923538241"/>
                  <c:y val="0.91005291005290956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1BC-4BD7-AA8D-C8AC9CF7F06E}"/>
                </c:ext>
              </c:extLst>
            </c:dLbl>
            <c:numFmt formatCode="0%" sourceLinked="0"/>
            <c:spPr>
              <a:noFill/>
              <a:ln w="2539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Industriada</c:v>
                </c:pt>
                <c:pt idx="1">
                  <c:v>Święto Szlaku Zabytków Techniki</c:v>
                </c:pt>
                <c:pt idx="2">
                  <c:v>Inna odpowiedź</c:v>
                </c:pt>
                <c:pt idx="3">
                  <c:v>Nie wiem, trudno powiedzieć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0.79032258064516103</c:v>
                </c:pt>
                <c:pt idx="1">
                  <c:v>3.3870967741935501E-2</c:v>
                </c:pt>
                <c:pt idx="2">
                  <c:v>5.8064516129032295E-2</c:v>
                </c:pt>
                <c:pt idx="3">
                  <c:v>0.12741935483870975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1BC-4BD7-AA8D-C8AC9CF7F06E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Edycja 2014, N=605</c:v>
                </c:pt>
              </c:strCache>
            </c:strRef>
          </c:tx>
          <c:spPr>
            <a:solidFill>
              <a:srgbClr val="AEBB7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Industriada</c:v>
                </c:pt>
                <c:pt idx="1">
                  <c:v>Święto Szlaku Zabytków Techniki</c:v>
                </c:pt>
                <c:pt idx="2">
                  <c:v>Inna odpowiedź</c:v>
                </c:pt>
                <c:pt idx="3">
                  <c:v>Nie wiem, trudno powiedzieć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0.90743801652892564</c:v>
                </c:pt>
                <c:pt idx="1">
                  <c:v>7.6033057851239733E-2</c:v>
                </c:pt>
                <c:pt idx="2">
                  <c:v>3.3057851239669429E-3</c:v>
                </c:pt>
                <c:pt idx="3">
                  <c:v>4.9586776859504168E-2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1BC-4BD7-AA8D-C8AC9CF7F0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Edycja 2015, N=603</c:v>
                </c:pt>
              </c:strCache>
            </c:strRef>
          </c:tx>
          <c:spPr>
            <a:solidFill>
              <a:srgbClr val="84A64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Industriada</c:v>
                </c:pt>
                <c:pt idx="1">
                  <c:v>Święto Szlaku Zabytków Techniki</c:v>
                </c:pt>
                <c:pt idx="2">
                  <c:v>Inna odpowiedź</c:v>
                </c:pt>
                <c:pt idx="3">
                  <c:v>Nie wiem, trudno powiedzieć</c:v>
                </c:pt>
              </c:strCache>
            </c:strRef>
          </c:cat>
          <c:val>
            <c:numRef>
              <c:f>Sheet1!$D$2:$D$5</c:f>
              <c:numCache>
                <c:formatCode>####.0%</c:formatCode>
                <c:ptCount val="4"/>
                <c:pt idx="0">
                  <c:v>0.92537313432835822</c:v>
                </c:pt>
                <c:pt idx="1">
                  <c:v>1.4925373134328361E-2</c:v>
                </c:pt>
                <c:pt idx="2">
                  <c:v>3.1509121061359877E-2</c:v>
                </c:pt>
                <c:pt idx="3">
                  <c:v>3.3167495854063034E-2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1BC-4BD7-AA8D-C8AC9CF7F0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Edycja 2016, N=630</c:v>
                </c:pt>
              </c:strCache>
            </c:strRef>
          </c:tx>
          <c:spPr>
            <a:solidFill>
              <a:srgbClr val="65873B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Industriada</c:v>
                </c:pt>
                <c:pt idx="1">
                  <c:v>Święto Szlaku Zabytków Techniki</c:v>
                </c:pt>
                <c:pt idx="2">
                  <c:v>Inna odpowiedź</c:v>
                </c:pt>
                <c:pt idx="3">
                  <c:v>Nie wiem, trudno powiedzieć</c:v>
                </c:pt>
              </c:strCache>
            </c:strRef>
          </c:cat>
          <c:val>
            <c:numRef>
              <c:f>Sheet1!$E$2:$E$5</c:f>
              <c:numCache>
                <c:formatCode>####.0%</c:formatCode>
                <c:ptCount val="4"/>
                <c:pt idx="0">
                  <c:v>0.90317460317460341</c:v>
                </c:pt>
                <c:pt idx="1">
                  <c:v>6.666666666666668E-2</c:v>
                </c:pt>
                <c:pt idx="2">
                  <c:v>4.761904761904763E-2</c:v>
                </c:pt>
                <c:pt idx="3">
                  <c:v>2.8571428571428584E-2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1BC-4BD7-AA8D-C8AC9CF7F06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Edycja 2017, N=636</c:v>
                </c:pt>
              </c:strCache>
            </c:strRef>
          </c:tx>
          <c:spPr>
            <a:solidFill>
              <a:srgbClr val="4772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Industriada</c:v>
                </c:pt>
                <c:pt idx="1">
                  <c:v>Święto Szlaku Zabytków Techniki</c:v>
                </c:pt>
                <c:pt idx="2">
                  <c:v>Inna odpowiedź</c:v>
                </c:pt>
                <c:pt idx="3">
                  <c:v>Nie wiem, trudno powiedzieć</c:v>
                </c:pt>
              </c:strCache>
            </c:strRef>
          </c:cat>
          <c:val>
            <c:numRef>
              <c:f>Sheet1!$F$2:$F$5</c:f>
              <c:numCache>
                <c:formatCode>###0%</c:formatCode>
                <c:ptCount val="4"/>
                <c:pt idx="0">
                  <c:v>0.94182389937106914</c:v>
                </c:pt>
                <c:pt idx="1">
                  <c:v>0.14779874213836489</c:v>
                </c:pt>
                <c:pt idx="2">
                  <c:v>1.1006289308176103E-2</c:v>
                </c:pt>
                <c:pt idx="3">
                  <c:v>2.0440251572327053E-2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1BC-4BD7-AA8D-C8AC9CF7F0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2"/>
        <c:overlap val="-20"/>
        <c:axId val="130411136"/>
        <c:axId val="132264320"/>
      </c:barChart>
      <c:catAx>
        <c:axId val="13041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32264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2264320"/>
        <c:scaling>
          <c:orientation val="minMax"/>
          <c:max val="1.2"/>
          <c:min val="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rgbClr val="FFFFF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0411136"/>
        <c:crosses val="autoZero"/>
        <c:crossBetween val="between"/>
        <c:majorUnit val="0.1"/>
        <c:minorUnit val="2.0000000000000052E-2"/>
      </c:valAx>
      <c:spPr>
        <a:noFill/>
        <a:ln w="25399">
          <a:noFill/>
        </a:ln>
        <a:effectLst/>
      </c:spPr>
    </c:plotArea>
    <c:legend>
      <c:legendPos val="r"/>
      <c:layout>
        <c:manualLayout>
          <c:xMode val="edge"/>
          <c:yMode val="edge"/>
          <c:x val="8.2480407851544292E-3"/>
          <c:y val="0.57703447843001698"/>
          <c:w val="0.17641592884495871"/>
          <c:h val="0.406631250881020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515163588181631"/>
          <c:y val="0.20695582234039356"/>
          <c:w val="0.47391712293478938"/>
          <c:h val="0.7869962402915186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Sheet1!$B$2:$B$13</c:f>
              <c:strCache>
                <c:ptCount val="8"/>
                <c:pt idx="0">
                  <c:v>Edycja 2016, N=283</c:v>
                </c:pt>
                <c:pt idx="1">
                  <c:v>Edycja 2017, N=316</c:v>
                </c:pt>
                <c:pt idx="2">
                  <c:v>Edycja 2016, N=283</c:v>
                </c:pt>
                <c:pt idx="3">
                  <c:v>Edycja 2017, N=316</c:v>
                </c:pt>
                <c:pt idx="4">
                  <c:v>Edycja 2016, N=283</c:v>
                </c:pt>
                <c:pt idx="5">
                  <c:v>Edycja 2017, N=316</c:v>
                </c:pt>
                <c:pt idx="6">
                  <c:v>Edycja 2016, N=283</c:v>
                </c:pt>
                <c:pt idx="7">
                  <c:v>Edycja 2017, N=316</c:v>
                </c:pt>
              </c:strCache>
            </c:strRef>
          </c:cat>
          <c:val>
            <c:numRef>
              <c:f>Sheet1!$C$2:$C$13</c:f>
              <c:numCache>
                <c:formatCode>###0%</c:formatCode>
                <c:ptCount val="8"/>
                <c:pt idx="0" formatCode="0%">
                  <c:v>0.75265017667844791</c:v>
                </c:pt>
                <c:pt idx="1">
                  <c:v>0.80379746835443167</c:v>
                </c:pt>
                <c:pt idx="2" formatCode="0%">
                  <c:v>0.73144876325088504</c:v>
                </c:pt>
                <c:pt idx="3">
                  <c:v>0.77531645569620267</c:v>
                </c:pt>
                <c:pt idx="4" formatCode="0%">
                  <c:v>0.66784452296820085</c:v>
                </c:pt>
                <c:pt idx="5">
                  <c:v>0.73417721518987589</c:v>
                </c:pt>
                <c:pt idx="6" formatCode="0%">
                  <c:v>0.60424028268551488</c:v>
                </c:pt>
                <c:pt idx="7">
                  <c:v>0.74683544303797589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A8-4018-8748-B4A594C7D32B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Sheet1!$B$2:$B$13</c:f>
              <c:strCache>
                <c:ptCount val="8"/>
                <c:pt idx="0">
                  <c:v>Edycja 2016, N=283</c:v>
                </c:pt>
                <c:pt idx="1">
                  <c:v>Edycja 2017, N=316</c:v>
                </c:pt>
                <c:pt idx="2">
                  <c:v>Edycja 2016, N=283</c:v>
                </c:pt>
                <c:pt idx="3">
                  <c:v>Edycja 2017, N=316</c:v>
                </c:pt>
                <c:pt idx="4">
                  <c:v>Edycja 2016, N=283</c:v>
                </c:pt>
                <c:pt idx="5">
                  <c:v>Edycja 2017, N=316</c:v>
                </c:pt>
                <c:pt idx="6">
                  <c:v>Edycja 2016, N=283</c:v>
                </c:pt>
                <c:pt idx="7">
                  <c:v>Edycja 2017, N=316</c:v>
                </c:pt>
              </c:strCache>
            </c:strRef>
          </c:cat>
          <c:val>
            <c:numRef>
              <c:f>Sheet1!$D$2:$D$13</c:f>
              <c:numCache>
                <c:formatCode>###0%</c:formatCode>
                <c:ptCount val="8"/>
                <c:pt idx="0" formatCode="0%">
                  <c:v>0.1943462897526505</c:v>
                </c:pt>
                <c:pt idx="1">
                  <c:v>0.16139240506329144</c:v>
                </c:pt>
                <c:pt idx="2" formatCode="0%">
                  <c:v>0.20494699646643197</c:v>
                </c:pt>
                <c:pt idx="3">
                  <c:v>0.18354430379746928</c:v>
                </c:pt>
                <c:pt idx="4" formatCode="0%">
                  <c:v>0.22614840989399332</c:v>
                </c:pt>
                <c:pt idx="5">
                  <c:v>0.18670886075949431</c:v>
                </c:pt>
                <c:pt idx="6" formatCode="0%">
                  <c:v>0.15547703180212105</c:v>
                </c:pt>
                <c:pt idx="7">
                  <c:v>0.14240506329113944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A8-4018-8748-B4A594C7D32B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Ani dobrze, ani źle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Sheet1!$B$2:$B$13</c:f>
              <c:strCache>
                <c:ptCount val="8"/>
                <c:pt idx="0">
                  <c:v>Edycja 2016, N=283</c:v>
                </c:pt>
                <c:pt idx="1">
                  <c:v>Edycja 2017, N=316</c:v>
                </c:pt>
                <c:pt idx="2">
                  <c:v>Edycja 2016, N=283</c:v>
                </c:pt>
                <c:pt idx="3">
                  <c:v>Edycja 2017, N=316</c:v>
                </c:pt>
                <c:pt idx="4">
                  <c:v>Edycja 2016, N=283</c:v>
                </c:pt>
                <c:pt idx="5">
                  <c:v>Edycja 2017, N=316</c:v>
                </c:pt>
                <c:pt idx="6">
                  <c:v>Edycja 2016, N=283</c:v>
                </c:pt>
                <c:pt idx="7">
                  <c:v>Edycja 2017, N=316</c:v>
                </c:pt>
              </c:strCache>
            </c:strRef>
          </c:cat>
          <c:val>
            <c:numRef>
              <c:f>Sheet1!$E$2:$E$13</c:f>
              <c:numCache>
                <c:formatCode>###0%</c:formatCode>
                <c:ptCount val="8"/>
                <c:pt idx="0" formatCode="0%">
                  <c:v>2.4734982332155469E-2</c:v>
                </c:pt>
                <c:pt idx="1">
                  <c:v>1.5822784810126583E-2</c:v>
                </c:pt>
                <c:pt idx="2" formatCode="0%">
                  <c:v>2.8268551236749026E-2</c:v>
                </c:pt>
                <c:pt idx="3">
                  <c:v>2.5316455696202528E-2</c:v>
                </c:pt>
                <c:pt idx="4" formatCode="0%">
                  <c:v>1.7667844522968202E-2</c:v>
                </c:pt>
                <c:pt idx="5">
                  <c:v>3.4810126582278486E-2</c:v>
                </c:pt>
                <c:pt idx="6" formatCode="0%">
                  <c:v>6.3604240282685506E-2</c:v>
                </c:pt>
                <c:pt idx="7">
                  <c:v>4.1139240506329056E-2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6A8-4018-8748-B4A594C7D32B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rgbClr val="FCBB7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6A8-4018-8748-B4A594C7D32B}"/>
                </c:ext>
              </c:extLst>
            </c:dLbl>
            <c:dLbl>
              <c:idx val="1"/>
              <c:layout>
                <c:manualLayout>
                  <c:x val="-1.3454660648600576E-2"/>
                  <c:y val="4.218225752694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6A8-4018-8748-B4A594C7D32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6A8-4018-8748-B4A594C7D32B}"/>
                </c:ext>
              </c:extLst>
            </c:dLbl>
            <c:dLbl>
              <c:idx val="3"/>
              <c:layout>
                <c:manualLayout>
                  <c:x val="-1.4591441023492028E-3"/>
                  <c:y val="3.8508221308743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6A8-4018-8748-B4A594C7D32B}"/>
                </c:ext>
              </c:extLst>
            </c:dLbl>
            <c:dLbl>
              <c:idx val="4"/>
              <c:layout>
                <c:manualLayout>
                  <c:x val="1.1537408362457105E-2"/>
                  <c:y val="-3.0057415478889201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0" baseline="0">
                      <a:solidFill>
                        <a:schemeClr val="bg2"/>
                      </a:solidFill>
                      <a:latin typeface="+mn-lt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6A8-4018-8748-B4A594C7D32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6A8-4018-8748-B4A594C7D32B}"/>
                </c:ext>
              </c:extLst>
            </c:dLbl>
            <c:dLbl>
              <c:idx val="6"/>
              <c:layout>
                <c:manualLayout>
                  <c:x val="-1.6481455766757639E-3"/>
                  <c:y val="1.83717959660165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6A8-4018-8748-B4A594C7D32B}"/>
                </c:ext>
              </c:extLst>
            </c:dLbl>
            <c:dLbl>
              <c:idx val="7"/>
              <c:layout>
                <c:manualLayout>
                  <c:x val="1.6481455766757639E-3"/>
                  <c:y val="1.83720852856380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6A8-4018-8748-B4A594C7D32B}"/>
                </c:ext>
              </c:extLst>
            </c:dLbl>
            <c:dLbl>
              <c:idx val="8"/>
              <c:layout>
                <c:manualLayout>
                  <c:x val="-1.4834055201114381E-2"/>
                  <c:y val="9.01999255712139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6A8-4018-8748-B4A594C7D32B}"/>
                </c:ext>
              </c:extLst>
            </c:dLbl>
            <c:dLbl>
              <c:idx val="9"/>
              <c:layout>
                <c:manualLayout>
                  <c:x val="-9.8893701340763748E-3"/>
                  <c:y val="-3.00650636385071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6A8-4018-8748-B4A594C7D32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6A8-4018-8748-B4A594C7D32B}"/>
                </c:ext>
              </c:extLst>
            </c:dLbl>
            <c:dLbl>
              <c:idx val="12"/>
              <c:layout>
                <c:manualLayout>
                  <c:x val="-4.9446850670381197E-3"/>
                  <c:y val="6.01372292605509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6A8-4018-8748-B4A594C7D32B}"/>
                </c:ext>
              </c:extLst>
            </c:dLbl>
            <c:dLbl>
              <c:idx val="13"/>
              <c:layout>
                <c:manualLayout>
                  <c:x val="-8.241141778396981E-3"/>
                  <c:y val="6.01324946048599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6A8-4018-8748-B4A594C7D32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6A8-4018-8748-B4A594C7D32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Sheet1!$B$2:$B$13</c:f>
              <c:strCache>
                <c:ptCount val="8"/>
                <c:pt idx="0">
                  <c:v>Edycja 2016, N=283</c:v>
                </c:pt>
                <c:pt idx="1">
                  <c:v>Edycja 2017, N=316</c:v>
                </c:pt>
                <c:pt idx="2">
                  <c:v>Edycja 2016, N=283</c:v>
                </c:pt>
                <c:pt idx="3">
                  <c:v>Edycja 2017, N=316</c:v>
                </c:pt>
                <c:pt idx="4">
                  <c:v>Edycja 2016, N=283</c:v>
                </c:pt>
                <c:pt idx="5">
                  <c:v>Edycja 2017, N=316</c:v>
                </c:pt>
                <c:pt idx="6">
                  <c:v>Edycja 2016, N=283</c:v>
                </c:pt>
                <c:pt idx="7">
                  <c:v>Edycja 2017, N=316</c:v>
                </c:pt>
              </c:strCache>
            </c:strRef>
          </c:cat>
          <c:val>
            <c:numRef>
              <c:f>Sheet1!$F$2:$F$13</c:f>
              <c:numCache>
                <c:formatCode>###0%</c:formatCode>
                <c:ptCount val="8"/>
                <c:pt idx="0" formatCode="0%">
                  <c:v>7.0671378091872765E-3</c:v>
                </c:pt>
                <c:pt idx="1">
                  <c:v>9.4936708860759566E-3</c:v>
                </c:pt>
                <c:pt idx="2" formatCode="0%">
                  <c:v>1.413427561837456E-2</c:v>
                </c:pt>
                <c:pt idx="3">
                  <c:v>6.3291139240506458E-3</c:v>
                </c:pt>
                <c:pt idx="5">
                  <c:v>9.4936708860759566E-3</c:v>
                </c:pt>
                <c:pt idx="6" formatCode="0%">
                  <c:v>1.0600706713780921E-2</c:v>
                </c:pt>
                <c:pt idx="7">
                  <c:v>1.8987341772151899E-2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6A8-4018-8748-B4A594C7D32B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Bardzo źle</c:v>
                </c:pt>
              </c:strCache>
            </c:strRef>
          </c:tx>
          <c:spPr>
            <a:solidFill>
              <a:srgbClr val="C5281C"/>
            </a:solidFill>
          </c:spPr>
          <c:invertIfNegative val="0"/>
          <c:dLbls>
            <c:dLbl>
              <c:idx val="0"/>
              <c:layout>
                <c:manualLayout>
                  <c:x val="-6.6539659962910232E-3"/>
                  <c:y val="1.7878216691716922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6A8-4018-8748-B4A594C7D32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6A8-4018-8748-B4A594C7D32B}"/>
                </c:ext>
              </c:extLst>
            </c:dLbl>
            <c:dLbl>
              <c:idx val="2"/>
              <c:layout>
                <c:manualLayout>
                  <c:x val="-6.5929134227174927E-3"/>
                  <c:y val="9.0199925571213032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6A8-4018-8748-B4A594C7D32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6A8-4018-8748-B4A594C7D32B}"/>
                </c:ext>
              </c:extLst>
            </c:dLbl>
            <c:dLbl>
              <c:idx val="4"/>
              <c:layout>
                <c:manualLayout>
                  <c:x val="-1.9778525571562545E-2"/>
                  <c:y val="3.3590008057551466E-4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6A8-4018-8748-B4A594C7D32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6A8-4018-8748-B4A594C7D32B}"/>
                </c:ext>
              </c:extLst>
            </c:dLbl>
            <c:dLbl>
              <c:idx val="6"/>
              <c:layout>
                <c:manualLayout>
                  <c:x val="6.5925823067030324E-3"/>
                  <c:y val="3.674359193203303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86A8-4018-8748-B4A594C7D32B}"/>
                </c:ext>
              </c:extLst>
            </c:dLbl>
            <c:dLbl>
              <c:idx val="7"/>
              <c:layout>
                <c:manualLayout>
                  <c:x val="1.318516461340608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86A8-4018-8748-B4A594C7D32B}"/>
                </c:ext>
              </c:extLst>
            </c:dLbl>
            <c:dLbl>
              <c:idx val="8"/>
              <c:layout>
                <c:manualLayout>
                  <c:x val="1.1537598489755501E-2"/>
                  <c:y val="-3.0060328982816097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6A8-4018-8748-B4A594C7D32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6A8-4018-8748-B4A594C7D32B}"/>
                </c:ext>
              </c:extLst>
            </c:dLbl>
            <c:dLbl>
              <c:idx val="12"/>
              <c:layout>
                <c:manualLayout>
                  <c:x val="1.4631985000343272E-2"/>
                  <c:y val="3.0067430966353812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6A8-4018-8748-B4A594C7D32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6A8-4018-8748-B4A594C7D32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6A8-4018-8748-B4A594C7D32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Sheet1!$B$2:$B$13</c:f>
              <c:strCache>
                <c:ptCount val="8"/>
                <c:pt idx="0">
                  <c:v>Edycja 2016, N=283</c:v>
                </c:pt>
                <c:pt idx="1">
                  <c:v>Edycja 2017, N=316</c:v>
                </c:pt>
                <c:pt idx="2">
                  <c:v>Edycja 2016, N=283</c:v>
                </c:pt>
                <c:pt idx="3">
                  <c:v>Edycja 2017, N=316</c:v>
                </c:pt>
                <c:pt idx="4">
                  <c:v>Edycja 2016, N=283</c:v>
                </c:pt>
                <c:pt idx="5">
                  <c:v>Edycja 2017, N=316</c:v>
                </c:pt>
                <c:pt idx="6">
                  <c:v>Edycja 2016, N=283</c:v>
                </c:pt>
                <c:pt idx="7">
                  <c:v>Edycja 2017, N=316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8"/>
                <c:pt idx="6" formatCode="0%">
                  <c:v>1.413427561837456E-2</c:v>
                </c:pt>
                <c:pt idx="7" formatCode="###0%">
                  <c:v>6.3291139240506458E-3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86A8-4018-8748-B4A594C7D32B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accent1">
                <a:alpha val="99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1617535013375259E-3"/>
                  <c:y val="-1.410871014331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281-48FC-8DB5-071C88FD4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Sheet1!$B$2:$B$13</c:f>
              <c:strCache>
                <c:ptCount val="8"/>
                <c:pt idx="0">
                  <c:v>Edycja 2016, N=283</c:v>
                </c:pt>
                <c:pt idx="1">
                  <c:v>Edycja 2017, N=316</c:v>
                </c:pt>
                <c:pt idx="2">
                  <c:v>Edycja 2016, N=283</c:v>
                </c:pt>
                <c:pt idx="3">
                  <c:v>Edycja 2017, N=316</c:v>
                </c:pt>
                <c:pt idx="4">
                  <c:v>Edycja 2016, N=283</c:v>
                </c:pt>
                <c:pt idx="5">
                  <c:v>Edycja 2017, N=316</c:v>
                </c:pt>
                <c:pt idx="6">
                  <c:v>Edycja 2016, N=283</c:v>
                </c:pt>
                <c:pt idx="7">
                  <c:v>Edycja 2017, N=316</c:v>
                </c:pt>
              </c:strCache>
            </c:strRef>
          </c:cat>
          <c:val>
            <c:numRef>
              <c:f>Sheet1!$H$2:$H$13</c:f>
              <c:numCache>
                <c:formatCode>###0%</c:formatCode>
                <c:ptCount val="8"/>
                <c:pt idx="0" formatCode="0%">
                  <c:v>2.1201413427561929E-2</c:v>
                </c:pt>
                <c:pt idx="1">
                  <c:v>6.3291139240506458E-3</c:v>
                </c:pt>
                <c:pt idx="2" formatCode="0%">
                  <c:v>2.1201413427561929E-2</c:v>
                </c:pt>
                <c:pt idx="3">
                  <c:v>9.4936708860759566E-3</c:v>
                </c:pt>
                <c:pt idx="4" formatCode="0%">
                  <c:v>8.1272084805653483E-2</c:v>
                </c:pt>
                <c:pt idx="5">
                  <c:v>3.1645569620253257E-2</c:v>
                </c:pt>
                <c:pt idx="6" formatCode="0%">
                  <c:v>0.15194346289752744</c:v>
                </c:pt>
                <c:pt idx="7">
                  <c:v>4.4303797468354424E-2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86A8-4018-8748-B4A594C7D3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6"/>
        <c:overlap val="100"/>
        <c:axId val="142153984"/>
        <c:axId val="142176256"/>
      </c:barChart>
      <c:catAx>
        <c:axId val="142153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>
                    <a:lumMod val="75000"/>
                  </a:schemeClr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42176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17625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2153984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1197791744477741"/>
          <c:y val="5.6721706847387331E-2"/>
          <c:w val="0.85285477171139845"/>
          <c:h val="0.10954667565619999"/>
        </c:manualLayout>
      </c:layout>
      <c:overlay val="0"/>
      <c:spPr>
        <a:noFill/>
        <a:ln w="25343">
          <a:noFill/>
        </a:ln>
      </c:spPr>
      <c:txPr>
        <a:bodyPr/>
        <a:lstStyle/>
        <a:p>
          <a:pPr>
            <a:defRPr sz="1050" b="0" i="0" u="none" strike="noStrike" baseline="0">
              <a:solidFill>
                <a:schemeClr val="tx1">
                  <a:lumMod val="75000"/>
                </a:schemeClr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29322549008434"/>
          <c:y val="0.17638900377920375"/>
          <c:w val="0.84342556100352073"/>
          <c:h val="0.65490840608657808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65873B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2015, N=242</c:v>
                </c:pt>
                <c:pt idx="1">
                  <c:v>2016, N=283</c:v>
                </c:pt>
                <c:pt idx="2">
                  <c:v>2017, N=316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0.19400000000000001</c:v>
                </c:pt>
                <c:pt idx="1">
                  <c:v>9.5406360424028266E-2</c:v>
                </c:pt>
                <c:pt idx="2" formatCode="###0%">
                  <c:v>9.1772151898734181E-2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94-4755-8F9F-18C5235CA651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2015, N=242</c:v>
                </c:pt>
                <c:pt idx="1">
                  <c:v>2016, N=283</c:v>
                </c:pt>
                <c:pt idx="2">
                  <c:v>2017, N=316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0.80600000000000005</c:v>
                </c:pt>
                <c:pt idx="1">
                  <c:v>0.90459363957597172</c:v>
                </c:pt>
                <c:pt idx="2" formatCode="###0%">
                  <c:v>0.90822784810126567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94-4755-8F9F-18C5235CA6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2228096"/>
        <c:axId val="142242176"/>
      </c:barChart>
      <c:catAx>
        <c:axId val="142228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2242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24217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2228096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13045588129413999"/>
          <c:y val="4.8716310461192389E-2"/>
          <c:w val="0.85285477171139845"/>
          <c:h val="0.21473050153698087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478816002653099"/>
          <c:y val="0"/>
          <c:w val="0.33807820795818988"/>
          <c:h val="0.989417989417985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Edycja 2017, N=636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Tak, zabytkitechniki.pl</c:v>
                </c:pt>
                <c:pt idx="1">
                  <c:v>Tak, inny adres</c:v>
                </c:pt>
                <c:pt idx="2">
                  <c:v>Nie znam</c:v>
                </c:pt>
                <c:pt idx="3">
                  <c:v>Nie pamiętam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0.24213836477987424</c:v>
                </c:pt>
                <c:pt idx="1">
                  <c:v>3.3018867924528301E-2</c:v>
                </c:pt>
                <c:pt idx="2">
                  <c:v>0.6540880503144656</c:v>
                </c:pt>
                <c:pt idx="3">
                  <c:v>7.0754716981132088E-2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D6-4FC1-927A-FFB44D5729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42455168"/>
        <c:axId val="142457856"/>
      </c:barChart>
      <c:catAx>
        <c:axId val="1424551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142457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457856"/>
        <c:scaling>
          <c:orientation val="minMax"/>
          <c:max val="0.75000000000000144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142455168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legend>
      <c:legendPos val="r"/>
      <c:layout>
        <c:manualLayout>
          <c:xMode val="edge"/>
          <c:yMode val="edge"/>
          <c:x val="0.7715175005260827"/>
          <c:y val="0.22454044633815398"/>
          <c:w val="0.22491638525951896"/>
          <c:h val="0.1242534162870794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latin typeface="+mn-lt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86485011939338"/>
          <c:y val="0.33422733122245829"/>
          <c:w val="0.79185393637421264"/>
          <c:h val="0.5814209300818425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N=636</c:v>
                </c:pt>
              </c:strCache>
            </c:strRef>
          </c:cat>
          <c:val>
            <c:numRef>
              <c:f>Sheet1!$B$2</c:f>
              <c:numCache>
                <c:formatCode>###0%</c:formatCode>
                <c:ptCount val="1"/>
                <c:pt idx="0">
                  <c:v>0.42295597484276815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EF-4C07-8FD9-D4BA057202B3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N=636</c:v>
                </c:pt>
              </c:strCache>
            </c:strRef>
          </c:cat>
          <c:val>
            <c:numRef>
              <c:f>Sheet1!$C$2</c:f>
              <c:numCache>
                <c:formatCode>###0%</c:formatCode>
                <c:ptCount val="1"/>
                <c:pt idx="0">
                  <c:v>0.40566037735849148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EF-4C07-8FD9-D4BA057202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Ani tak, ani nie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N=636</c:v>
                </c:pt>
              </c:strCache>
            </c:strRef>
          </c:cat>
          <c:val>
            <c:numRef>
              <c:f>Sheet1!$D$2</c:f>
              <c:numCache>
                <c:formatCode>###0%</c:formatCode>
                <c:ptCount val="1"/>
                <c:pt idx="0">
                  <c:v>0.12735849056603812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EF-4C07-8FD9-D4BA057202B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rgbClr val="FCBB76"/>
            </a:solidFill>
          </c:spPr>
          <c:invertIfNegative val="0"/>
          <c:dLbls>
            <c:dLbl>
              <c:idx val="0"/>
              <c:layout>
                <c:manualLayout>
                  <c:x val="-1.4572040870951175E-3"/>
                  <c:y val="-1.56606307680955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9EF-4C07-8FD9-D4BA057202B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N=636</c:v>
                </c:pt>
              </c:strCache>
            </c:strRef>
          </c:cat>
          <c:val>
            <c:numRef>
              <c:f>Sheet1!$E$2</c:f>
              <c:numCache>
                <c:formatCode>###0%</c:formatCode>
                <c:ptCount val="1"/>
                <c:pt idx="0">
                  <c:v>9.4339622641509448E-3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EF-4C07-8FD9-D4BA057202B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5281C"/>
            </a:solidFill>
          </c:spPr>
          <c:invertIfNegative val="0"/>
          <c:dLbls>
            <c:dLbl>
              <c:idx val="0"/>
              <c:layout>
                <c:manualLayout>
                  <c:x val="-6.6544031779754076E-3"/>
                  <c:y val="8.43518988702243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EF-4C07-8FD9-D4BA057202B3}"/>
                </c:ext>
              </c:extLst>
            </c:dLbl>
            <c:dLbl>
              <c:idx val="3"/>
              <c:layout>
                <c:manualLayout>
                  <c:x val="-8.3180039724691096E-3"/>
                  <c:y val="-3.75253813406075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EF-4C07-8FD9-D4BA057202B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N=636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D9EF-4C07-8FD9-D4BA057202B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3180039724691096E-3"/>
                  <c:y val="-7.66581490945450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9EF-4C07-8FD9-D4BA057202B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N=636</c:v>
                </c:pt>
              </c:strCache>
            </c:strRef>
          </c:cat>
          <c:val>
            <c:numRef>
              <c:f>Sheet1!$G$2</c:f>
              <c:numCache>
                <c:formatCode>###0%</c:formatCode>
                <c:ptCount val="1"/>
                <c:pt idx="0">
                  <c:v>2.9874213836478012E-2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9EF-4C07-8FD9-D4BA057202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2739712"/>
        <c:axId val="142749696"/>
      </c:barChart>
      <c:catAx>
        <c:axId val="1427397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2749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74969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2739712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1388272243161324"/>
          <c:y val="8.2201514646520497E-3"/>
          <c:w val="0.86117277568386763"/>
          <c:h val="0.2758986375251235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152782809186858"/>
          <c:y val="0.51371197504586452"/>
          <c:w val="0.72843338636636357"/>
          <c:h val="0.28131131780431651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Edycja 2016, N=81</c:v>
                </c:pt>
                <c:pt idx="1">
                  <c:v>Edycja 2017, N=50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 formatCode="0%">
                  <c:v>0.7530864197530871</c:v>
                </c:pt>
                <c:pt idx="1">
                  <c:v>0.70000000000000062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8-424D-8717-542D6954AF41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Edycja 2016, N=81</c:v>
                </c:pt>
                <c:pt idx="1">
                  <c:v>Edycja 2017, N=50</c:v>
                </c:pt>
              </c:strCache>
            </c:strRef>
          </c:cat>
          <c:val>
            <c:numRef>
              <c:f>Sheet1!$C$2:$C$3</c:f>
              <c:numCache>
                <c:formatCode>###0%</c:formatCode>
                <c:ptCount val="2"/>
                <c:pt idx="0" formatCode="0%">
                  <c:v>0.23456790123456792</c:v>
                </c:pt>
                <c:pt idx="1">
                  <c:v>0.24000000000000016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38-424D-8717-542D6954AF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Ani dobrze, ani źle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1.43005882229302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38-424D-8717-542D6954AF4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Edycja 2016, N=81</c:v>
                </c:pt>
                <c:pt idx="1">
                  <c:v>Edycja 2017, N=50</c:v>
                </c:pt>
              </c:strCache>
            </c:strRef>
          </c:cat>
          <c:val>
            <c:numRef>
              <c:f>Sheet1!$D$2:$D$3</c:f>
              <c:numCache>
                <c:formatCode>###0%</c:formatCode>
                <c:ptCount val="2"/>
                <c:pt idx="0" formatCode="0%">
                  <c:v>1.2345679012345692E-2</c:v>
                </c:pt>
                <c:pt idx="1">
                  <c:v>6.0000000000000032E-2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38-424D-8717-542D6954AF4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rgbClr val="FCBB76"/>
            </a:solidFill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Edycja 2016, N=81</c:v>
                </c:pt>
                <c:pt idx="1">
                  <c:v>Edycja 2017, N=50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38-424D-8717-542D6954AF4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Bardzo źle</c:v>
                </c:pt>
              </c:strCache>
            </c:strRef>
          </c:tx>
          <c:spPr>
            <a:solidFill>
              <a:srgbClr val="C5281C"/>
            </a:solidFill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Edycja 2016, N=81</c:v>
                </c:pt>
                <c:pt idx="1">
                  <c:v>Edycja 2017, N=50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38-424D-8717-542D6954AF4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Nie wiem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Edycja 2016, N=81</c:v>
                </c:pt>
                <c:pt idx="1">
                  <c:v>Edycja 2017, N=50</c:v>
                </c:pt>
              </c:strCache>
            </c:strRef>
          </c:cat>
          <c:val>
            <c:numRef>
              <c:f>Sheet1!$G$2:$G$3</c:f>
              <c:numCache>
                <c:formatCode>0%</c:formatCode>
                <c:ptCount val="2"/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38-424D-8717-542D6954AF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8"/>
        <c:overlap val="100"/>
        <c:axId val="142480512"/>
        <c:axId val="142482048"/>
      </c:barChart>
      <c:catAx>
        <c:axId val="142480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>
                    <a:lumMod val="75000"/>
                  </a:schemeClr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42482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48204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2480512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0706722224383978"/>
          <c:y val="0.31409379065425458"/>
          <c:w val="0.79293277775615956"/>
          <c:h val="0.15624845509603388"/>
        </c:manualLayout>
      </c:layout>
      <c:overlay val="0"/>
      <c:spPr>
        <a:noFill/>
        <a:ln w="25343">
          <a:noFill/>
        </a:ln>
      </c:spPr>
      <c:txPr>
        <a:bodyPr/>
        <a:lstStyle/>
        <a:p>
          <a:pPr>
            <a:defRPr sz="1050" b="0" i="0" u="none" strike="noStrike" baseline="0">
              <a:solidFill>
                <a:schemeClr val="tx1">
                  <a:lumMod val="75000"/>
                </a:schemeClr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169507540688519"/>
          <c:y val="0.25921486758369017"/>
          <c:w val="0.75891385244512943"/>
          <c:h val="0.6464697819188816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Edycja 2015, N=603</c:v>
                </c:pt>
                <c:pt idx="1">
                  <c:v>Edycja 2016, N=630</c:v>
                </c:pt>
                <c:pt idx="2">
                  <c:v>Edycja 2017, N=636</c:v>
                </c:pt>
              </c:strCache>
            </c:strRef>
          </c:cat>
          <c:val>
            <c:numRef>
              <c:f>Sheet1!$B$2:$B$4</c:f>
              <c:numCache>
                <c:formatCode>####.0%</c:formatCode>
                <c:ptCount val="3"/>
                <c:pt idx="0" formatCode="0%">
                  <c:v>0.48800000000000032</c:v>
                </c:pt>
                <c:pt idx="1">
                  <c:v>0.53015873015873061</c:v>
                </c:pt>
                <c:pt idx="2" formatCode="###0%">
                  <c:v>0.35691823899371128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A1-4B66-A8C6-28DE7FAF32BE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Edycja 2015, N=603</c:v>
                </c:pt>
                <c:pt idx="1">
                  <c:v>Edycja 2016, N=630</c:v>
                </c:pt>
                <c:pt idx="2">
                  <c:v>Edycja 2017, N=636</c:v>
                </c:pt>
              </c:strCache>
            </c:strRef>
          </c:cat>
          <c:val>
            <c:numRef>
              <c:f>Sheet1!$C$2:$C$4</c:f>
              <c:numCache>
                <c:formatCode>####.0%</c:formatCode>
                <c:ptCount val="3"/>
                <c:pt idx="0" formatCode="0%">
                  <c:v>0.43900000000000061</c:v>
                </c:pt>
                <c:pt idx="1">
                  <c:v>0.43333333333333335</c:v>
                </c:pt>
                <c:pt idx="2" formatCode="###0%">
                  <c:v>0.6320754716981164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A1-4B66-A8C6-28DE7FAF32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wiem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Edycja 2015, N=603</c:v>
                </c:pt>
                <c:pt idx="1">
                  <c:v>Edycja 2016, N=630</c:v>
                </c:pt>
                <c:pt idx="2">
                  <c:v>Edycja 2017, N=636</c:v>
                </c:pt>
              </c:strCache>
            </c:strRef>
          </c:cat>
          <c:val>
            <c:numRef>
              <c:f>Sheet1!$D$2:$D$4</c:f>
              <c:numCache>
                <c:formatCode>####.0%</c:formatCode>
                <c:ptCount val="3"/>
                <c:pt idx="0" formatCode="0%">
                  <c:v>7.3000000000000009E-2</c:v>
                </c:pt>
                <c:pt idx="1">
                  <c:v>3.6507936507936586E-2</c:v>
                </c:pt>
                <c:pt idx="2" formatCode="###0%">
                  <c:v>1.1006289308176103E-2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A1-4B66-A8C6-28DE7FAF32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8"/>
        <c:overlap val="100"/>
        <c:axId val="142519680"/>
        <c:axId val="143066240"/>
      </c:barChart>
      <c:catAx>
        <c:axId val="142519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>
                    <a:lumMod val="75000"/>
                  </a:schemeClr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4306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06624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2519680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7199358378071364"/>
          <c:y val="0.1184202413160946"/>
          <c:w val="0.6563165259976711"/>
          <c:h val="0.11648545831366421"/>
        </c:manualLayout>
      </c:layout>
      <c:overlay val="0"/>
      <c:spPr>
        <a:noFill/>
        <a:ln w="25343">
          <a:noFill/>
        </a:ln>
      </c:spPr>
      <c:txPr>
        <a:bodyPr/>
        <a:lstStyle/>
        <a:p>
          <a:pPr>
            <a:defRPr sz="1050" b="0" i="0" u="none" strike="noStrike" baseline="0">
              <a:solidFill>
                <a:schemeClr val="tx1">
                  <a:lumMod val="75000"/>
                </a:schemeClr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169507540688519"/>
          <c:y val="0.25921486758369017"/>
          <c:w val="0.75891385244512943"/>
          <c:h val="0.6464697819188816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Edycja 2015, N=603</c:v>
                </c:pt>
                <c:pt idx="1">
                  <c:v>Edycja 2016, N=630</c:v>
                </c:pt>
                <c:pt idx="2">
                  <c:v>Edycja 2017, N=636</c:v>
                </c:pt>
              </c:strCache>
            </c:strRef>
          </c:cat>
          <c:val>
            <c:numRef>
              <c:f>Sheet1!$B$2:$B$4</c:f>
              <c:numCache>
                <c:formatCode>####.0%</c:formatCode>
                <c:ptCount val="3"/>
                <c:pt idx="0" formatCode="0%">
                  <c:v>5.1409618573797666E-2</c:v>
                </c:pt>
                <c:pt idx="1">
                  <c:v>0.12857142857142875</c:v>
                </c:pt>
                <c:pt idx="2" formatCode="###0%">
                  <c:v>8.0000000000000043E-2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4-40E8-9103-DE857AEE3DC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Edycja 2015, N=603</c:v>
                </c:pt>
                <c:pt idx="1">
                  <c:v>Edycja 2016, N=630</c:v>
                </c:pt>
                <c:pt idx="2">
                  <c:v>Edycja 2017, N=636</c:v>
                </c:pt>
              </c:strCache>
            </c:strRef>
          </c:cat>
          <c:val>
            <c:numRef>
              <c:f>Sheet1!$C$2:$C$4</c:f>
              <c:numCache>
                <c:formatCode>####.0%</c:formatCode>
                <c:ptCount val="3"/>
                <c:pt idx="0" formatCode="0%">
                  <c:v>0.94859038142620167</c:v>
                </c:pt>
                <c:pt idx="1">
                  <c:v>0.87142857142857277</c:v>
                </c:pt>
                <c:pt idx="2" formatCode="###0%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4-40E8-9103-DE857AEE3D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8"/>
        <c:overlap val="100"/>
        <c:axId val="143122432"/>
        <c:axId val="143123968"/>
      </c:barChart>
      <c:catAx>
        <c:axId val="143122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>
                    <a:lumMod val="75000"/>
                  </a:schemeClr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43123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12396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3122432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7199358378071364"/>
          <c:y val="9.0901533345649363E-2"/>
          <c:w val="0.6563165259976711"/>
          <c:h val="0.23773920953227495"/>
        </c:manualLayout>
      </c:layout>
      <c:overlay val="0"/>
      <c:spPr>
        <a:noFill/>
        <a:ln w="25343">
          <a:noFill/>
        </a:ln>
      </c:spPr>
      <c:txPr>
        <a:bodyPr/>
        <a:lstStyle/>
        <a:p>
          <a:pPr>
            <a:defRPr sz="1050" b="0" i="0" u="none" strike="noStrike" baseline="0">
              <a:solidFill>
                <a:schemeClr val="tx1">
                  <a:lumMod val="75000"/>
                </a:schemeClr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81460636257878"/>
          <c:y val="0.21195724115760262"/>
          <c:w val="0.76357272286781719"/>
          <c:h val="0.61738293853874393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0.6112903225806452</c:v>
                </c:pt>
                <c:pt idx="1">
                  <c:v>0.62479338842975207</c:v>
                </c:pt>
                <c:pt idx="2" formatCode="####%">
                  <c:v>0.65800000000000003</c:v>
                </c:pt>
                <c:pt idx="3" formatCode="####%">
                  <c:v>0.71587301587301577</c:v>
                </c:pt>
                <c:pt idx="4" formatCode="###0%">
                  <c:v>0.67767295597484278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3B-4F21-8D96-8B88E2D6A7A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0.28870967741935483</c:v>
                </c:pt>
                <c:pt idx="1">
                  <c:v>0.25619834710743805</c:v>
                </c:pt>
                <c:pt idx="2" formatCode="####%">
                  <c:v>0.27</c:v>
                </c:pt>
                <c:pt idx="3" formatCode="####%">
                  <c:v>0.22380952380952379</c:v>
                </c:pt>
                <c:pt idx="4" formatCode="###0%">
                  <c:v>0.24685534591194969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3B-4F21-8D96-8B88E2D6A7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Ani dobrze, ani źle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7.0967741935483872E-2</c:v>
                </c:pt>
                <c:pt idx="1">
                  <c:v>5.2892561983471073E-2</c:v>
                </c:pt>
                <c:pt idx="2" formatCode="####%">
                  <c:v>3.5000000000000003E-2</c:v>
                </c:pt>
                <c:pt idx="3" formatCode="####%">
                  <c:v>4.4444444444444446E-2</c:v>
                </c:pt>
                <c:pt idx="4" formatCode="###0%">
                  <c:v>5.3459119496855348E-2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3B-4F21-8D96-8B88E2D6A7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rgbClr val="FCBB76"/>
            </a:solidFill>
          </c:spPr>
          <c:invertIfNegative val="0"/>
          <c:dLbls>
            <c:dLbl>
              <c:idx val="2"/>
              <c:layout>
                <c:manualLayout>
                  <c:x val="8.7365580830753315E-3"/>
                  <c:y val="4.128747163148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743-463C-9E6D-F199932A5F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 formatCode="0%">
                  <c:v>1.1290322580645162E-2</c:v>
                </c:pt>
                <c:pt idx="2" formatCode="####%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3B-4F21-8D96-8B88E2D6A7A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Bardzo źle</c:v>
                </c:pt>
              </c:strCache>
            </c:strRef>
          </c:tx>
          <c:spPr>
            <a:solidFill>
              <a:srgbClr val="C5281C"/>
            </a:solidFill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4-493B-4F21-8D96-8B88E2D6A7A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1.7054567224915367E-2"/>
                  <c:y val="-3.9118179993870425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0" baseline="0">
                      <a:solidFill>
                        <a:schemeClr val="tx1"/>
                      </a:solidFill>
                      <a:latin typeface="+mn-lt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93B-4F21-8D96-8B88E2D6A7AA}"/>
                </c:ext>
              </c:extLst>
            </c:dLbl>
            <c:dLbl>
              <c:idx val="1"/>
              <c:layout>
                <c:manualLayout>
                  <c:x val="6.6544031779752879E-3"/>
                  <c:y val="7.50625816989603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93B-4F21-8D96-8B88E2D6A7AA}"/>
                </c:ext>
              </c:extLst>
            </c:dLbl>
            <c:dLbl>
              <c:idx val="3"/>
              <c:layout>
                <c:manualLayout>
                  <c:x val="1.4558407772608127E-2"/>
                  <c:y val="-3.7531109681335799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0" baseline="0">
                      <a:solidFill>
                        <a:schemeClr val="tx1"/>
                      </a:solidFill>
                      <a:latin typeface="+mn-lt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93B-4F21-8D96-8B88E2D6A7AA}"/>
                </c:ext>
              </c:extLst>
            </c:dLbl>
            <c:dLbl>
              <c:idx val="4"/>
              <c:layout>
                <c:manualLayout>
                  <c:x val="2.2141622259924498E-2"/>
                  <c:y val="7.5068130239068368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0" baseline="0">
                      <a:solidFill>
                        <a:schemeClr val="tx1"/>
                      </a:solidFill>
                      <a:latin typeface="+mn-lt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43-463C-9E6D-F199932A5F0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1.7741935483870968E-2</c:v>
                </c:pt>
                <c:pt idx="1">
                  <c:v>5.7851239669421489E-2</c:v>
                </c:pt>
                <c:pt idx="2" formatCode="####.0%">
                  <c:v>3.2000000000000001E-2</c:v>
                </c:pt>
                <c:pt idx="3" formatCode="####.0%">
                  <c:v>1.2698412698412698E-2</c:v>
                </c:pt>
                <c:pt idx="4" formatCode="###0%">
                  <c:v>1.7295597484276729E-2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3B-4F21-8D96-8B88E2D6A7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142836864"/>
        <c:axId val="142838400"/>
      </c:barChart>
      <c:catAx>
        <c:axId val="142836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>
                    <a:lumMod val="75000"/>
                  </a:schemeClr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42838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83840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2836864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11977925720355541"/>
          <c:y val="4.4963680158469556E-2"/>
          <c:w val="0.85285477171139845"/>
          <c:h val="0.16366384822490168"/>
        </c:manualLayout>
      </c:layout>
      <c:overlay val="0"/>
      <c:spPr>
        <a:noFill/>
        <a:ln w="25343">
          <a:noFill/>
        </a:ln>
      </c:spPr>
      <c:txPr>
        <a:bodyPr/>
        <a:lstStyle/>
        <a:p>
          <a:pPr>
            <a:defRPr sz="1050" b="0" i="0" u="none" strike="noStrike" baseline="0">
              <a:solidFill>
                <a:schemeClr val="tx1">
                  <a:lumMod val="75000"/>
                </a:schemeClr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181351684101783"/>
          <c:y val="0.10286898145755723"/>
          <c:w val="0.70990529138632374"/>
          <c:h val="0.87692512575449144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Czeladź - GSW Elektrownia, N=22</c:v>
                </c:pt>
                <c:pt idx="1">
                  <c:v>Bielsko-Biała - Stara Fabryka, N=23</c:v>
                </c:pt>
                <c:pt idx="2">
                  <c:v>Łaziska Górne - Muzeum Energetyki, N=28</c:v>
                </c:pt>
                <c:pt idx="3">
                  <c:v>Zabrze - Sztolnia Królowa Luiza Park 12c, N=88</c:v>
                </c:pt>
                <c:pt idx="4">
                  <c:v>Częstochowa - Muzeum Historii Kolei, N=32</c:v>
                </c:pt>
                <c:pt idx="5">
                  <c:v>Tarnowskie Góry - Zabytkowa Kopalnia Srebra, N=32</c:v>
                </c:pt>
                <c:pt idx="6">
                  <c:v>Karchowice - Zabytkowa Stacja Wodociągowa Zawada, N=32</c:v>
                </c:pt>
                <c:pt idx="7">
                  <c:v>Chorzów - Muzeum Hutnictwa, N=33</c:v>
                </c:pt>
                <c:pt idx="8">
                  <c:v>Czerwionka - Leszczyny - Familoki, N=42</c:v>
                </c:pt>
                <c:pt idx="9">
                  <c:v>Katowice - Muzeum Śląskie, N=97</c:v>
                </c:pt>
                <c:pt idx="10">
                  <c:v>Katowice - Giszowiec, N=31</c:v>
                </c:pt>
                <c:pt idx="11">
                  <c:v>Zabrze - Szyb Maciej, N=49</c:v>
                </c:pt>
                <c:pt idx="12">
                  <c:v>Żarki - Stary Młyn, N=22</c:v>
                </c:pt>
                <c:pt idx="13">
                  <c:v>Tychy - Muzeum Tyskich Browarów Książęcych, N=33</c:v>
                </c:pt>
                <c:pt idx="14">
                  <c:v>Gliwice - Nowe Gliwice, Oddział Odlewnictwa Artystycznego, N=72</c:v>
                </c:pt>
              </c:strCache>
            </c:strRef>
          </c:cat>
          <c:val>
            <c:numRef>
              <c:f>Sheet1!$B$2:$B$16</c:f>
              <c:numCache>
                <c:formatCode>###0%</c:formatCode>
                <c:ptCount val="15"/>
                <c:pt idx="0">
                  <c:v>0.90909090909090906</c:v>
                </c:pt>
                <c:pt idx="1">
                  <c:v>0.82608695652173902</c:v>
                </c:pt>
                <c:pt idx="2">
                  <c:v>0.8214285714285714</c:v>
                </c:pt>
                <c:pt idx="3">
                  <c:v>0.81</c:v>
                </c:pt>
                <c:pt idx="4">
                  <c:v>0.78125</c:v>
                </c:pt>
                <c:pt idx="5">
                  <c:v>0.78125</c:v>
                </c:pt>
                <c:pt idx="6">
                  <c:v>0.71875</c:v>
                </c:pt>
                <c:pt idx="7">
                  <c:v>0.69696969696969702</c:v>
                </c:pt>
                <c:pt idx="8">
                  <c:v>0.69047619047619047</c:v>
                </c:pt>
                <c:pt idx="9">
                  <c:v>0.67</c:v>
                </c:pt>
                <c:pt idx="10">
                  <c:v>0.57999999999999996</c:v>
                </c:pt>
                <c:pt idx="11">
                  <c:v>0.56999999999999995</c:v>
                </c:pt>
                <c:pt idx="12">
                  <c:v>0.54545454545454541</c:v>
                </c:pt>
                <c:pt idx="13">
                  <c:v>0.51515151515151514</c:v>
                </c:pt>
                <c:pt idx="14">
                  <c:v>0.45833333333333326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3B-4F21-8D96-8B88E2D6A7A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Czeladź - GSW Elektrownia, N=22</c:v>
                </c:pt>
                <c:pt idx="1">
                  <c:v>Bielsko-Biała - Stara Fabryka, N=23</c:v>
                </c:pt>
                <c:pt idx="2">
                  <c:v>Łaziska Górne - Muzeum Energetyki, N=28</c:v>
                </c:pt>
                <c:pt idx="3">
                  <c:v>Zabrze - Sztolnia Królowa Luiza Park 12c, N=88</c:v>
                </c:pt>
                <c:pt idx="4">
                  <c:v>Częstochowa - Muzeum Historii Kolei, N=32</c:v>
                </c:pt>
                <c:pt idx="5">
                  <c:v>Tarnowskie Góry - Zabytkowa Kopalnia Srebra, N=32</c:v>
                </c:pt>
                <c:pt idx="6">
                  <c:v>Karchowice - Zabytkowa Stacja Wodociągowa Zawada, N=32</c:v>
                </c:pt>
                <c:pt idx="7">
                  <c:v>Chorzów - Muzeum Hutnictwa, N=33</c:v>
                </c:pt>
                <c:pt idx="8">
                  <c:v>Czerwionka - Leszczyny - Familoki, N=42</c:v>
                </c:pt>
                <c:pt idx="9">
                  <c:v>Katowice - Muzeum Śląskie, N=97</c:v>
                </c:pt>
                <c:pt idx="10">
                  <c:v>Katowice - Giszowiec, N=31</c:v>
                </c:pt>
                <c:pt idx="11">
                  <c:v>Zabrze - Szyb Maciej, N=49</c:v>
                </c:pt>
                <c:pt idx="12">
                  <c:v>Żarki - Stary Młyn, N=22</c:v>
                </c:pt>
                <c:pt idx="13">
                  <c:v>Tychy - Muzeum Tyskich Browarów Książęcych, N=33</c:v>
                </c:pt>
                <c:pt idx="14">
                  <c:v>Gliwice - Nowe Gliwice, Oddział Odlewnictwa Artystycznego, N=72</c:v>
                </c:pt>
              </c:strCache>
            </c:strRef>
          </c:cat>
          <c:val>
            <c:numRef>
              <c:f>Sheet1!$C$2:$C$16</c:f>
              <c:numCache>
                <c:formatCode>###0%</c:formatCode>
                <c:ptCount val="15"/>
                <c:pt idx="0">
                  <c:v>4.5454545454545456E-2</c:v>
                </c:pt>
                <c:pt idx="1">
                  <c:v>0.13043478260869565</c:v>
                </c:pt>
                <c:pt idx="2">
                  <c:v>0.17857142857142858</c:v>
                </c:pt>
                <c:pt idx="3">
                  <c:v>0.16</c:v>
                </c:pt>
                <c:pt idx="4">
                  <c:v>0.21875</c:v>
                </c:pt>
                <c:pt idx="5">
                  <c:v>0.21875</c:v>
                </c:pt>
                <c:pt idx="6">
                  <c:v>0.25</c:v>
                </c:pt>
                <c:pt idx="7">
                  <c:v>0.30303030303030304</c:v>
                </c:pt>
                <c:pt idx="8">
                  <c:v>0.23809523809523805</c:v>
                </c:pt>
                <c:pt idx="9">
                  <c:v>0.31</c:v>
                </c:pt>
                <c:pt idx="10">
                  <c:v>0.19</c:v>
                </c:pt>
                <c:pt idx="11">
                  <c:v>0.39</c:v>
                </c:pt>
                <c:pt idx="12">
                  <c:v>0.31818181818181818</c:v>
                </c:pt>
                <c:pt idx="13">
                  <c:v>0.45454545454545453</c:v>
                </c:pt>
                <c:pt idx="14">
                  <c:v>0.20833333333333337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3B-4F21-8D96-8B88E2D6A7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Ani dobrze, ani źle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Czeladź - GSW Elektrownia, N=22</c:v>
                </c:pt>
                <c:pt idx="1">
                  <c:v>Bielsko-Biała - Stara Fabryka, N=23</c:v>
                </c:pt>
                <c:pt idx="2">
                  <c:v>Łaziska Górne - Muzeum Energetyki, N=28</c:v>
                </c:pt>
                <c:pt idx="3">
                  <c:v>Zabrze - Sztolnia Królowa Luiza Park 12c, N=88</c:v>
                </c:pt>
                <c:pt idx="4">
                  <c:v>Częstochowa - Muzeum Historii Kolei, N=32</c:v>
                </c:pt>
                <c:pt idx="5">
                  <c:v>Tarnowskie Góry - Zabytkowa Kopalnia Srebra, N=32</c:v>
                </c:pt>
                <c:pt idx="6">
                  <c:v>Karchowice - Zabytkowa Stacja Wodociągowa Zawada, N=32</c:v>
                </c:pt>
                <c:pt idx="7">
                  <c:v>Chorzów - Muzeum Hutnictwa, N=33</c:v>
                </c:pt>
                <c:pt idx="8">
                  <c:v>Czerwionka - Leszczyny - Familoki, N=42</c:v>
                </c:pt>
                <c:pt idx="9">
                  <c:v>Katowice - Muzeum Śląskie, N=97</c:v>
                </c:pt>
                <c:pt idx="10">
                  <c:v>Katowice - Giszowiec, N=31</c:v>
                </c:pt>
                <c:pt idx="11">
                  <c:v>Zabrze - Szyb Maciej, N=49</c:v>
                </c:pt>
                <c:pt idx="12">
                  <c:v>Żarki - Stary Młyn, N=22</c:v>
                </c:pt>
                <c:pt idx="13">
                  <c:v>Tychy - Muzeum Tyskich Browarów Książęcych, N=33</c:v>
                </c:pt>
                <c:pt idx="14">
                  <c:v>Gliwice - Nowe Gliwice, Oddział Odlewnictwa Artystycznego, N=72</c:v>
                </c:pt>
              </c:strCache>
            </c:strRef>
          </c:cat>
          <c:val>
            <c:numRef>
              <c:f>Sheet1!$D$2:$D$16</c:f>
              <c:numCache>
                <c:formatCode>###0%</c:formatCode>
                <c:ptCount val="15"/>
                <c:pt idx="0">
                  <c:v>4.5454545454545456E-2</c:v>
                </c:pt>
                <c:pt idx="1">
                  <c:v>4.3478260869565216E-2</c:v>
                </c:pt>
                <c:pt idx="3">
                  <c:v>0.03</c:v>
                </c:pt>
                <c:pt idx="8">
                  <c:v>7.1428571428571425E-2</c:v>
                </c:pt>
                <c:pt idx="9">
                  <c:v>0.01</c:v>
                </c:pt>
                <c:pt idx="10">
                  <c:v>0.16</c:v>
                </c:pt>
                <c:pt idx="11" formatCode="0%">
                  <c:v>0.04</c:v>
                </c:pt>
                <c:pt idx="12">
                  <c:v>9.0909090909090912E-2</c:v>
                </c:pt>
                <c:pt idx="13">
                  <c:v>3.0303030303030304E-2</c:v>
                </c:pt>
                <c:pt idx="14">
                  <c:v>0.20833333333333337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3B-4F21-8D96-8B88E2D6A7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rgbClr val="FCBB7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Czeladź - GSW Elektrownia, N=22</c:v>
                </c:pt>
                <c:pt idx="1">
                  <c:v>Bielsko-Biała - Stara Fabryka, N=23</c:v>
                </c:pt>
                <c:pt idx="2">
                  <c:v>Łaziska Górne - Muzeum Energetyki, N=28</c:v>
                </c:pt>
                <c:pt idx="3">
                  <c:v>Zabrze - Sztolnia Królowa Luiza Park 12c, N=88</c:v>
                </c:pt>
                <c:pt idx="4">
                  <c:v>Częstochowa - Muzeum Historii Kolei, N=32</c:v>
                </c:pt>
                <c:pt idx="5">
                  <c:v>Tarnowskie Góry - Zabytkowa Kopalnia Srebra, N=32</c:v>
                </c:pt>
                <c:pt idx="6">
                  <c:v>Karchowice - Zabytkowa Stacja Wodociągowa Zawada, N=32</c:v>
                </c:pt>
                <c:pt idx="7">
                  <c:v>Chorzów - Muzeum Hutnictwa, N=33</c:v>
                </c:pt>
                <c:pt idx="8">
                  <c:v>Czerwionka - Leszczyny - Familoki, N=42</c:v>
                </c:pt>
                <c:pt idx="9">
                  <c:v>Katowice - Muzeum Śląskie, N=97</c:v>
                </c:pt>
                <c:pt idx="10">
                  <c:v>Katowice - Giszowiec, N=31</c:v>
                </c:pt>
                <c:pt idx="11">
                  <c:v>Zabrze - Szyb Maciej, N=49</c:v>
                </c:pt>
                <c:pt idx="12">
                  <c:v>Żarki - Stary Młyn, N=22</c:v>
                </c:pt>
                <c:pt idx="13">
                  <c:v>Tychy - Muzeum Tyskich Browarów Książęcych, N=33</c:v>
                </c:pt>
                <c:pt idx="14">
                  <c:v>Gliwice - Nowe Gliwice, Oddział Odlewnictwa Artystycznego, N=72</c:v>
                </c:pt>
              </c:strCache>
            </c:strRef>
          </c:cat>
          <c:val>
            <c:numRef>
              <c:f>Sheet1!$E$2:$E$16</c:f>
              <c:numCache>
                <c:formatCode>###0%</c:formatCode>
                <c:ptCount val="15"/>
                <c:pt idx="14">
                  <c:v>1.3888888888888888E-2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3B-4F21-8D96-8B88E2D6A7A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Bardzo źle</c:v>
                </c:pt>
              </c:strCache>
            </c:strRef>
          </c:tx>
          <c:spPr>
            <a:solidFill>
              <a:srgbClr val="C5281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Czeladź - GSW Elektrownia, N=22</c:v>
                </c:pt>
                <c:pt idx="1">
                  <c:v>Bielsko-Biała - Stara Fabryka, N=23</c:v>
                </c:pt>
                <c:pt idx="2">
                  <c:v>Łaziska Górne - Muzeum Energetyki, N=28</c:v>
                </c:pt>
                <c:pt idx="3">
                  <c:v>Zabrze - Sztolnia Królowa Luiza Park 12c, N=88</c:v>
                </c:pt>
                <c:pt idx="4">
                  <c:v>Częstochowa - Muzeum Historii Kolei, N=32</c:v>
                </c:pt>
                <c:pt idx="5">
                  <c:v>Tarnowskie Góry - Zabytkowa Kopalnia Srebra, N=32</c:v>
                </c:pt>
                <c:pt idx="6">
                  <c:v>Karchowice - Zabytkowa Stacja Wodociągowa Zawada, N=32</c:v>
                </c:pt>
                <c:pt idx="7">
                  <c:v>Chorzów - Muzeum Hutnictwa, N=33</c:v>
                </c:pt>
                <c:pt idx="8">
                  <c:v>Czerwionka - Leszczyny - Familoki, N=42</c:v>
                </c:pt>
                <c:pt idx="9">
                  <c:v>Katowice - Muzeum Śląskie, N=97</c:v>
                </c:pt>
                <c:pt idx="10">
                  <c:v>Katowice - Giszowiec, N=31</c:v>
                </c:pt>
                <c:pt idx="11">
                  <c:v>Zabrze - Szyb Maciej, N=49</c:v>
                </c:pt>
                <c:pt idx="12">
                  <c:v>Żarki - Stary Młyn, N=22</c:v>
                </c:pt>
                <c:pt idx="13">
                  <c:v>Tychy - Muzeum Tyskich Browarów Książęcych, N=33</c:v>
                </c:pt>
                <c:pt idx="14">
                  <c:v>Gliwice - Nowe Gliwice, Oddział Odlewnictwa Artystycznego, N=72</c:v>
                </c:pt>
              </c:strCache>
            </c:strRef>
          </c:cat>
          <c:val>
            <c:numRef>
              <c:f>Sheet1!$F$2:$F$16</c:f>
              <c:numCache>
                <c:formatCode>###0%</c:formatCode>
                <c:ptCount val="15"/>
                <c:pt idx="6">
                  <c:v>3.125E-2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B-4F21-8D96-8B88E2D6A7A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8.3180039724691096E-3"/>
                  <c:y val="-7.66581490945450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3B-4F21-8D96-8B88E2D6A7AA}"/>
                </c:ext>
              </c:extLst>
            </c:dLbl>
            <c:dLbl>
              <c:idx val="1"/>
              <c:layout>
                <c:manualLayout>
                  <c:x val="6.6544031779752879E-3"/>
                  <c:y val="7.50625816989603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3B-4F21-8D96-8B88E2D6A7AA}"/>
                </c:ext>
              </c:extLst>
            </c:dLbl>
            <c:dLbl>
              <c:idx val="3"/>
              <c:layout>
                <c:manualLayout>
                  <c:x val="8.318003972469262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3B-4F21-8D96-8B88E2D6A7AA}"/>
                </c:ext>
              </c:extLst>
            </c:dLbl>
            <c:dLbl>
              <c:idx val="9"/>
              <c:layout>
                <c:manualLayout>
                  <c:x val="1.6225036439997047E-2"/>
                  <c:y val="-5.1876599952326982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0" baseline="0">
                      <a:solidFill>
                        <a:schemeClr val="tx1"/>
                      </a:solidFill>
                      <a:latin typeface="+mn-lt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6A-47CC-B289-AF2C63880E6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Czeladź - GSW Elektrownia, N=22</c:v>
                </c:pt>
                <c:pt idx="1">
                  <c:v>Bielsko-Biała - Stara Fabryka, N=23</c:v>
                </c:pt>
                <c:pt idx="2">
                  <c:v>Łaziska Górne - Muzeum Energetyki, N=28</c:v>
                </c:pt>
                <c:pt idx="3">
                  <c:v>Zabrze - Sztolnia Królowa Luiza Park 12c, N=88</c:v>
                </c:pt>
                <c:pt idx="4">
                  <c:v>Częstochowa - Muzeum Historii Kolei, N=32</c:v>
                </c:pt>
                <c:pt idx="5">
                  <c:v>Tarnowskie Góry - Zabytkowa Kopalnia Srebra, N=32</c:v>
                </c:pt>
                <c:pt idx="6">
                  <c:v>Karchowice - Zabytkowa Stacja Wodociągowa Zawada, N=32</c:v>
                </c:pt>
                <c:pt idx="7">
                  <c:v>Chorzów - Muzeum Hutnictwa, N=33</c:v>
                </c:pt>
                <c:pt idx="8">
                  <c:v>Czerwionka - Leszczyny - Familoki, N=42</c:v>
                </c:pt>
                <c:pt idx="9">
                  <c:v>Katowice - Muzeum Śląskie, N=97</c:v>
                </c:pt>
                <c:pt idx="10">
                  <c:v>Katowice - Giszowiec, N=31</c:v>
                </c:pt>
                <c:pt idx="11">
                  <c:v>Zabrze - Szyb Maciej, N=49</c:v>
                </c:pt>
                <c:pt idx="12">
                  <c:v>Żarki - Stary Młyn, N=22</c:v>
                </c:pt>
                <c:pt idx="13">
                  <c:v>Tychy - Muzeum Tyskich Browarów Książęcych, N=33</c:v>
                </c:pt>
                <c:pt idx="14">
                  <c:v>Gliwice - Nowe Gliwice, Oddział Odlewnictwa Artystycznego, N=72</c:v>
                </c:pt>
              </c:strCache>
            </c:strRef>
          </c:cat>
          <c:val>
            <c:numRef>
              <c:f>Sheet1!$G$2:$G$16</c:f>
              <c:numCache>
                <c:formatCode>###0%</c:formatCode>
                <c:ptCount val="15"/>
                <c:pt idx="9">
                  <c:v>1.5625E-2</c:v>
                </c:pt>
                <c:pt idx="12">
                  <c:v>4.5454545454545456E-2</c:v>
                </c:pt>
                <c:pt idx="14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3B-4F21-8D96-8B88E2D6A7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142964608"/>
        <c:axId val="142966144"/>
      </c:barChart>
      <c:catAx>
        <c:axId val="142964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>
                    <a:lumMod val="75000"/>
                  </a:schemeClr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42966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296614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2964608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11977929233289886"/>
          <c:y val="1.3835189769945935E-2"/>
          <c:w val="0.85285477171139845"/>
          <c:h val="9.1901917795834426E-2"/>
        </c:manualLayout>
      </c:layout>
      <c:overlay val="0"/>
      <c:spPr>
        <a:noFill/>
        <a:ln w="25343">
          <a:noFill/>
        </a:ln>
      </c:spPr>
      <c:txPr>
        <a:bodyPr/>
        <a:lstStyle/>
        <a:p>
          <a:pPr>
            <a:defRPr sz="1050" b="0" i="0" u="none" strike="noStrike" baseline="0">
              <a:solidFill>
                <a:schemeClr val="tx1">
                  <a:lumMod val="75000"/>
                </a:schemeClr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89794011491691"/>
          <c:y val="6.9771017505991434E-2"/>
          <c:w val="0.31691365100847457"/>
          <c:h val="0.97058823529411764"/>
        </c:manualLayout>
      </c:layout>
      <c:barChart>
        <c:barDir val="bar"/>
        <c:grouping val="clustered"/>
        <c:varyColors val="0"/>
        <c:ser>
          <c:idx val="3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Edycja 2012, N=629</c:v>
                </c:pt>
                <c:pt idx="1">
                  <c:v>Edycja 2013, N=620</c:v>
                </c:pt>
                <c:pt idx="2">
                  <c:v>Edycja 2014, N=605</c:v>
                </c:pt>
                <c:pt idx="3">
                  <c:v>Edycja 2015, N=603</c:v>
                </c:pt>
                <c:pt idx="4">
                  <c:v>Edycja 2016, N=630</c:v>
                </c:pt>
                <c:pt idx="5">
                  <c:v>Edycja 2017, N=625</c:v>
                </c:pt>
              </c:strCache>
            </c:strRef>
          </c:cat>
          <c:val>
            <c:numRef>
              <c:f>Sheet1!$B$2:$B$7</c:f>
              <c:numCache>
                <c:formatCode>####.00</c:formatCode>
                <c:ptCount val="6"/>
                <c:pt idx="0">
                  <c:v>4.67</c:v>
                </c:pt>
                <c:pt idx="1">
                  <c:v>4.53</c:v>
                </c:pt>
                <c:pt idx="2" formatCode="General">
                  <c:v>4.58</c:v>
                </c:pt>
                <c:pt idx="3">
                  <c:v>4.6335616438356118</c:v>
                </c:pt>
                <c:pt idx="4" formatCode="###0.00">
                  <c:v>4.673633440514477</c:v>
                </c:pt>
                <c:pt idx="5" formatCode="0.00">
                  <c:v>4.6239999999999979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5E-471E-B208-172C78C9CC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8"/>
        <c:overlap val="-20"/>
        <c:axId val="143012608"/>
        <c:axId val="143015296"/>
      </c:barChart>
      <c:catAx>
        <c:axId val="1430126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3015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015296"/>
        <c:scaling>
          <c:orientation val="minMax"/>
          <c:max val="5"/>
          <c:min val="3"/>
        </c:scaling>
        <c:delete val="1"/>
        <c:axPos val="t"/>
        <c:numFmt formatCode="0" sourceLinked="0"/>
        <c:majorTickMark val="out"/>
        <c:minorTickMark val="none"/>
        <c:tickLblPos val="none"/>
        <c:crossAx val="143012608"/>
        <c:crosses val="autoZero"/>
        <c:crossBetween val="between"/>
        <c:majorUnit val="1"/>
        <c:minorUnit val="0.5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0" i="0" baseline="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697189168551591"/>
          <c:y val="0.40668904656239374"/>
          <c:w val="0.54869936966838673"/>
          <c:h val="0.51181963265343033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65873B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N=115</c:v>
                </c:pt>
                <c:pt idx="1">
                  <c:v>Edycja 2014, N=32</c:v>
                </c:pt>
                <c:pt idx="2">
                  <c:v>Edycja 2015, N=39</c:v>
                </c:pt>
                <c:pt idx="3">
                  <c:v>Edycja 2016, N=40</c:v>
                </c:pt>
                <c:pt idx="4">
                  <c:v>Edycja 2017, N=20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0.2869565217391305</c:v>
                </c:pt>
                <c:pt idx="1">
                  <c:v>0.43750000000000006</c:v>
                </c:pt>
                <c:pt idx="2">
                  <c:v>0.76900000000000013</c:v>
                </c:pt>
                <c:pt idx="3">
                  <c:v>0.4250000000000001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36-4BC7-AFAE-9505E6A16884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D1D3D4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N=115</c:v>
                </c:pt>
                <c:pt idx="1">
                  <c:v>Edycja 2014, N=32</c:v>
                </c:pt>
                <c:pt idx="2">
                  <c:v>Edycja 2015, N=39</c:v>
                </c:pt>
                <c:pt idx="3">
                  <c:v>Edycja 2016, N=40</c:v>
                </c:pt>
                <c:pt idx="4">
                  <c:v>Edycja 2017, N=20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0.59130434782608687</c:v>
                </c:pt>
                <c:pt idx="1">
                  <c:v>0.5625</c:v>
                </c:pt>
                <c:pt idx="2">
                  <c:v>0.20500000000000002</c:v>
                </c:pt>
                <c:pt idx="3">
                  <c:v>0.45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36-4BC7-AFAE-9505E6A168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1.43005882229302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C36-4BC7-AFAE-9505E6A1688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N=115</c:v>
                </c:pt>
                <c:pt idx="1">
                  <c:v>Edycja 2014, N=32</c:v>
                </c:pt>
                <c:pt idx="2">
                  <c:v>Edycja 2015, N=39</c:v>
                </c:pt>
                <c:pt idx="3">
                  <c:v>Edycja 2016, N=40</c:v>
                </c:pt>
                <c:pt idx="4">
                  <c:v>Edycja 2017, N=20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 formatCode="0%">
                  <c:v>0.12173913043478263</c:v>
                </c:pt>
                <c:pt idx="2" formatCode="0%">
                  <c:v>2.5999999999999999E-2</c:v>
                </c:pt>
                <c:pt idx="3" formatCode="0%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36-4BC7-AFAE-9505E6A168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8"/>
        <c:overlap val="100"/>
        <c:axId val="132302336"/>
        <c:axId val="132303872"/>
      </c:barChart>
      <c:catAx>
        <c:axId val="132302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>
                    <a:lumMod val="75000"/>
                  </a:schemeClr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32303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230387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2302336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41733571519115958"/>
          <c:y val="0.22796798298131504"/>
          <c:w val="0.57805269598982001"/>
          <c:h val="0.16154323693763775"/>
        </c:manualLayout>
      </c:layout>
      <c:overlay val="0"/>
      <c:spPr>
        <a:noFill/>
        <a:ln w="25343">
          <a:noFill/>
        </a:ln>
      </c:spPr>
      <c:txPr>
        <a:bodyPr/>
        <a:lstStyle/>
        <a:p>
          <a:pPr>
            <a:defRPr sz="1050" b="0" i="0" u="none" strike="noStrike" baseline="0">
              <a:solidFill>
                <a:schemeClr val="tx1">
                  <a:lumMod val="75000"/>
                </a:schemeClr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27619594570465"/>
          <c:y val="0"/>
          <c:w val="0.51282624383192721"/>
          <c:h val="0.93025641025641026"/>
        </c:manualLayout>
      </c:layout>
      <c:barChart>
        <c:barDir val="bar"/>
        <c:grouping val="clustered"/>
        <c:varyColors val="0"/>
        <c:ser>
          <c:idx val="3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Czeladź - GSW Elektrownia, N=22</c:v>
                </c:pt>
                <c:pt idx="1">
                  <c:v>Łaziska Górne - Muzeum Energetyki, N=28</c:v>
                </c:pt>
                <c:pt idx="2">
                  <c:v>Bielsko-Biała - Stara Fabryka, N=23</c:v>
                </c:pt>
                <c:pt idx="3">
                  <c:v>Częstochowa - Muzeum Historii Kolei, N=32</c:v>
                </c:pt>
                <c:pt idx="4">
                  <c:v>Tarnowskie Góry - Zabytkowa Kopalnia Srebra, N=32</c:v>
                </c:pt>
                <c:pt idx="5">
                  <c:v>Zabrze - Sztolnia Królowa Luiza Park 12c, N=88</c:v>
                </c:pt>
                <c:pt idx="6">
                  <c:v>Chorzów - Muzeum Hutnictwa, N=33</c:v>
                </c:pt>
                <c:pt idx="7">
                  <c:v>Katowice - Muzeum Śląskie, N=97</c:v>
                </c:pt>
                <c:pt idx="8">
                  <c:v>Karchowice - Zabytkowa Stacja Wodociągowa Zawada, N=32</c:v>
                </c:pt>
                <c:pt idx="9">
                  <c:v>Czerwionka - Leszczyny - Familoki, N=42</c:v>
                </c:pt>
                <c:pt idx="10">
                  <c:v>Zabrze - Szyb Maciej, N=49</c:v>
                </c:pt>
                <c:pt idx="11">
                  <c:v>Tychy - Muzeum Tyskich Browarów Książęcych, N=33</c:v>
                </c:pt>
                <c:pt idx="12">
                  <c:v>Żarki - Stary Młyn, N=22</c:v>
                </c:pt>
                <c:pt idx="13">
                  <c:v>Katowice - Giszowiec, N=31</c:v>
                </c:pt>
                <c:pt idx="14">
                  <c:v>Gliwice - Nowe Gliwice, Oddział Odlewnictwa Artystycznego, N=72</c:v>
                </c:pt>
              </c:strCache>
            </c:strRef>
          </c:cat>
          <c:val>
            <c:numRef>
              <c:f>Sheet1!$B$2:$B$16</c:f>
              <c:numCache>
                <c:formatCode>0.00</c:formatCode>
                <c:ptCount val="15"/>
                <c:pt idx="0">
                  <c:v>4.8636363636363642</c:v>
                </c:pt>
                <c:pt idx="1">
                  <c:v>4.8214285714285721</c:v>
                </c:pt>
                <c:pt idx="2">
                  <c:v>4.7826086956521747</c:v>
                </c:pt>
                <c:pt idx="3">
                  <c:v>4.78125</c:v>
                </c:pt>
                <c:pt idx="4">
                  <c:v>4.78125</c:v>
                </c:pt>
                <c:pt idx="5">
                  <c:v>4.7727272727272743</c:v>
                </c:pt>
                <c:pt idx="6">
                  <c:v>4.6969696969696964</c:v>
                </c:pt>
                <c:pt idx="7">
                  <c:v>4.6666666666666687</c:v>
                </c:pt>
                <c:pt idx="8">
                  <c:v>4.6249999999999991</c:v>
                </c:pt>
                <c:pt idx="9">
                  <c:v>4.6190476190476204</c:v>
                </c:pt>
                <c:pt idx="10">
                  <c:v>4.5306122448979593</c:v>
                </c:pt>
                <c:pt idx="11">
                  <c:v>4.4848484848484844</c:v>
                </c:pt>
                <c:pt idx="12">
                  <c:v>4.4761904761904754</c:v>
                </c:pt>
                <c:pt idx="13">
                  <c:v>4.3666666666666663</c:v>
                </c:pt>
                <c:pt idx="14">
                  <c:v>4.2500000000000009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9-45AA-9A0E-D8A12097EC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8"/>
        <c:overlap val="-20"/>
        <c:axId val="143538816"/>
        <c:axId val="143554048"/>
      </c:barChart>
      <c:catAx>
        <c:axId val="1435388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3554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554048"/>
        <c:scaling>
          <c:orientation val="minMax"/>
          <c:max val="5"/>
          <c:min val="3"/>
        </c:scaling>
        <c:delete val="1"/>
        <c:axPos val="t"/>
        <c:numFmt formatCode="0" sourceLinked="0"/>
        <c:majorTickMark val="out"/>
        <c:minorTickMark val="none"/>
        <c:tickLblPos val="none"/>
        <c:crossAx val="143538816"/>
        <c:crosses val="autoZero"/>
        <c:crossBetween val="between"/>
        <c:majorUnit val="1"/>
        <c:minorUnit val="0.5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0" i="0" baseline="0"/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86485011939338"/>
          <c:y val="0.15037079213420734"/>
          <c:w val="0.64997366079174923"/>
          <c:h val="0.84946024515794338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Sheet1!$A$2:$B$21</c:f>
              <c:multiLvlStrCache>
                <c:ptCount val="16"/>
                <c:lvl>
                  <c:pt idx="0">
                    <c:v>Edycja 2014, N=605</c:v>
                  </c:pt>
                  <c:pt idx="1">
                    <c:v>Edycja 2015, N=603</c:v>
                  </c:pt>
                  <c:pt idx="2">
                    <c:v>Edycja 2016, N=630</c:v>
                  </c:pt>
                  <c:pt idx="3">
                    <c:v>Edycja 2017, N=636</c:v>
                  </c:pt>
                  <c:pt idx="4">
                    <c:v>Edycja 2014, N=605</c:v>
                  </c:pt>
                  <c:pt idx="5">
                    <c:v>Edycja 2015, N=603</c:v>
                  </c:pt>
                  <c:pt idx="6">
                    <c:v>Edycja 2016, N=630</c:v>
                  </c:pt>
                  <c:pt idx="7">
                    <c:v>Edycja 2017, N=636</c:v>
                  </c:pt>
                  <c:pt idx="8">
                    <c:v>Edycja 2014, N=605</c:v>
                  </c:pt>
                  <c:pt idx="9">
                    <c:v>Edycja 2015, N=603</c:v>
                  </c:pt>
                  <c:pt idx="10">
                    <c:v>Edycja 2016, N=630</c:v>
                  </c:pt>
                  <c:pt idx="11">
                    <c:v>Edycja 2017, N=636</c:v>
                  </c:pt>
                  <c:pt idx="12">
                    <c:v>Edycja 2014, N=605</c:v>
                  </c:pt>
                  <c:pt idx="13">
                    <c:v>Edycja 2015, N=603</c:v>
                  </c:pt>
                  <c:pt idx="14">
                    <c:v>Edycja 2016, N=630</c:v>
                  </c:pt>
                  <c:pt idx="15">
                    <c:v>Edycja 2017, N=636</c:v>
                  </c:pt>
                </c:lvl>
                <c:lvl>
                  <c:pt idx="0">
                    <c:v>Atmosfera wydarzenia</c:v>
                  </c:pt>
                  <c:pt idx="4">
                    <c:v>Różnorodności programu i wydarzeń organizowanych w ramach Industriady</c:v>
                  </c:pt>
                  <c:pt idx="8">
                    <c:v>Personel, obsługa, w tym osoby pomagające </c:v>
                  </c:pt>
                  <c:pt idx="12">
                    <c:v>Imprezy zorganizowane w tym konkretnym obiekcie, miejscu</c:v>
                  </c:pt>
                </c:lvl>
              </c:multiLvlStrCache>
            </c:multiLvlStrRef>
          </c:cat>
          <c:val>
            <c:numRef>
              <c:f>Sheet1!$C$2:$C$21</c:f>
              <c:numCache>
                <c:formatCode>####.0%</c:formatCode>
                <c:ptCount val="16"/>
                <c:pt idx="0">
                  <c:v>0.76033057851239672</c:v>
                </c:pt>
                <c:pt idx="1">
                  <c:v>0.77300000000000135</c:v>
                </c:pt>
                <c:pt idx="2">
                  <c:v>0.75555555555555565</c:v>
                </c:pt>
                <c:pt idx="3" formatCode="###0%">
                  <c:v>0.75471698113207553</c:v>
                </c:pt>
                <c:pt idx="4">
                  <c:v>0.66446280991735385</c:v>
                </c:pt>
                <c:pt idx="5">
                  <c:v>0.68500000000000005</c:v>
                </c:pt>
                <c:pt idx="6">
                  <c:v>0.73015873015873145</c:v>
                </c:pt>
                <c:pt idx="7" formatCode="###0%">
                  <c:v>0.7421383647798746</c:v>
                </c:pt>
                <c:pt idx="8">
                  <c:v>0.76694214876033051</c:v>
                </c:pt>
                <c:pt idx="9">
                  <c:v>0.72300000000000064</c:v>
                </c:pt>
                <c:pt idx="10">
                  <c:v>0.72063492063492063</c:v>
                </c:pt>
                <c:pt idx="11" formatCode="###0%">
                  <c:v>0.76257861635220292</c:v>
                </c:pt>
                <c:pt idx="12">
                  <c:v>0.629752066115704</c:v>
                </c:pt>
                <c:pt idx="13">
                  <c:v>0.65500000000000158</c:v>
                </c:pt>
                <c:pt idx="14">
                  <c:v>0.69682539682539812</c:v>
                </c:pt>
                <c:pt idx="15" formatCode="###0%">
                  <c:v>0.73270440251572566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3-419E-AB8D-40A517E6993C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Sheet1!$A$2:$B$21</c:f>
              <c:multiLvlStrCache>
                <c:ptCount val="16"/>
                <c:lvl>
                  <c:pt idx="0">
                    <c:v>Edycja 2014, N=605</c:v>
                  </c:pt>
                  <c:pt idx="1">
                    <c:v>Edycja 2015, N=603</c:v>
                  </c:pt>
                  <c:pt idx="2">
                    <c:v>Edycja 2016, N=630</c:v>
                  </c:pt>
                  <c:pt idx="3">
                    <c:v>Edycja 2017, N=636</c:v>
                  </c:pt>
                  <c:pt idx="4">
                    <c:v>Edycja 2014, N=605</c:v>
                  </c:pt>
                  <c:pt idx="5">
                    <c:v>Edycja 2015, N=603</c:v>
                  </c:pt>
                  <c:pt idx="6">
                    <c:v>Edycja 2016, N=630</c:v>
                  </c:pt>
                  <c:pt idx="7">
                    <c:v>Edycja 2017, N=636</c:v>
                  </c:pt>
                  <c:pt idx="8">
                    <c:v>Edycja 2014, N=605</c:v>
                  </c:pt>
                  <c:pt idx="9">
                    <c:v>Edycja 2015, N=603</c:v>
                  </c:pt>
                  <c:pt idx="10">
                    <c:v>Edycja 2016, N=630</c:v>
                  </c:pt>
                  <c:pt idx="11">
                    <c:v>Edycja 2017, N=636</c:v>
                  </c:pt>
                  <c:pt idx="12">
                    <c:v>Edycja 2014, N=605</c:v>
                  </c:pt>
                  <c:pt idx="13">
                    <c:v>Edycja 2015, N=603</c:v>
                  </c:pt>
                  <c:pt idx="14">
                    <c:v>Edycja 2016, N=630</c:v>
                  </c:pt>
                  <c:pt idx="15">
                    <c:v>Edycja 2017, N=636</c:v>
                  </c:pt>
                </c:lvl>
                <c:lvl>
                  <c:pt idx="0">
                    <c:v>Atmosfera wydarzenia</c:v>
                  </c:pt>
                  <c:pt idx="4">
                    <c:v>Różnorodności programu i wydarzeń organizowanych w ramach Industriady</c:v>
                  </c:pt>
                  <c:pt idx="8">
                    <c:v>Personel, obsługa, w tym osoby pomagające </c:v>
                  </c:pt>
                  <c:pt idx="12">
                    <c:v>Imprezy zorganizowane w tym konkretnym obiekcie, miejscu</c:v>
                  </c:pt>
                </c:lvl>
              </c:multiLvlStrCache>
            </c:multiLvlStrRef>
          </c:cat>
          <c:val>
            <c:numRef>
              <c:f>Sheet1!$D$2:$D$21</c:f>
              <c:numCache>
                <c:formatCode>####.0%</c:formatCode>
                <c:ptCount val="16"/>
                <c:pt idx="0">
                  <c:v>0.20330578512396694</c:v>
                </c:pt>
                <c:pt idx="1">
                  <c:v>0.20700000000000021</c:v>
                </c:pt>
                <c:pt idx="2">
                  <c:v>0.21428571428571427</c:v>
                </c:pt>
                <c:pt idx="3" formatCode="###0%">
                  <c:v>0.20754716981132149</c:v>
                </c:pt>
                <c:pt idx="4">
                  <c:v>0.26776859504132233</c:v>
                </c:pt>
                <c:pt idx="5">
                  <c:v>0.26400000000000001</c:v>
                </c:pt>
                <c:pt idx="6">
                  <c:v>0.23174603174603237</c:v>
                </c:pt>
                <c:pt idx="7" formatCode="###0%">
                  <c:v>0.20911949685534656</c:v>
                </c:pt>
                <c:pt idx="8">
                  <c:v>0.16363636363636391</c:v>
                </c:pt>
                <c:pt idx="9">
                  <c:v>0.18200000000000024</c:v>
                </c:pt>
                <c:pt idx="10">
                  <c:v>0.19365079365079363</c:v>
                </c:pt>
                <c:pt idx="11" formatCode="###0%">
                  <c:v>0.20283018867924529</c:v>
                </c:pt>
                <c:pt idx="12">
                  <c:v>0.26776859504132233</c:v>
                </c:pt>
                <c:pt idx="13">
                  <c:v>0.26400000000000001</c:v>
                </c:pt>
                <c:pt idx="14">
                  <c:v>0.24920634920634957</c:v>
                </c:pt>
                <c:pt idx="15" formatCode="###0%">
                  <c:v>0.2169811320754724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23-419E-AB8D-40A517E6993C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Ani dobrze, ani źle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-1.648228355679374E-3"/>
                  <c:y val="-6.01229493019294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323-419E-AB8D-40A517E6993C}"/>
                </c:ext>
              </c:extLst>
            </c:dLbl>
            <c:dLbl>
              <c:idx val="4"/>
              <c:layout>
                <c:manualLayout>
                  <c:x val="-3.2964567113587472E-3"/>
                  <c:y val="2.314557641743521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323-419E-AB8D-40A517E6993C}"/>
                </c:ext>
              </c:extLst>
            </c:dLbl>
            <c:dLbl>
              <c:idx val="5"/>
              <c:layout>
                <c:manualLayout>
                  <c:x val="-6.5929134227174927E-3"/>
                  <c:y val="2.314557641743521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323-419E-AB8D-40A517E6993C}"/>
                </c:ext>
              </c:extLst>
            </c:dLbl>
            <c:dLbl>
              <c:idx val="8"/>
              <c:layout>
                <c:manualLayout>
                  <c:x val="-4.9446850670381197E-3"/>
                  <c:y val="-3.00637892086064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323-419E-AB8D-40A517E6993C}"/>
                </c:ext>
              </c:extLst>
            </c:dLbl>
            <c:dLbl>
              <c:idx val="9"/>
              <c:layout>
                <c:manualLayout>
                  <c:x val="-3.2965864931189192E-3"/>
                  <c:y val="-3.00637892086064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323-419E-AB8D-40A517E6993C}"/>
                </c:ext>
              </c:extLst>
            </c:dLbl>
            <c:dLbl>
              <c:idx val="11"/>
              <c:layout>
                <c:manualLayout>
                  <c:x val="3.2964567113587472E-3"/>
                  <c:y val="5.8794393215568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323-419E-AB8D-40A517E6993C}"/>
                </c:ext>
              </c:extLst>
            </c:dLbl>
            <c:dLbl>
              <c:idx val="12"/>
              <c:layout>
                <c:manualLayout>
                  <c:x val="-1.9778740268152527E-2"/>
                  <c:y val="3.00650636385071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323-419E-AB8D-40A517E6993C}"/>
                </c:ext>
              </c:extLst>
            </c:dLbl>
            <c:dLbl>
              <c:idx val="13"/>
              <c:layout>
                <c:manualLayout>
                  <c:x val="-3.2964567113588669E-3"/>
                  <c:y val="-2.8052438617931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323-419E-AB8D-40A517E6993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Sheet1!$A$2:$B$21</c:f>
              <c:multiLvlStrCache>
                <c:ptCount val="16"/>
                <c:lvl>
                  <c:pt idx="0">
                    <c:v>Edycja 2014, N=605</c:v>
                  </c:pt>
                  <c:pt idx="1">
                    <c:v>Edycja 2015, N=603</c:v>
                  </c:pt>
                  <c:pt idx="2">
                    <c:v>Edycja 2016, N=630</c:v>
                  </c:pt>
                  <c:pt idx="3">
                    <c:v>Edycja 2017, N=636</c:v>
                  </c:pt>
                  <c:pt idx="4">
                    <c:v>Edycja 2014, N=605</c:v>
                  </c:pt>
                  <c:pt idx="5">
                    <c:v>Edycja 2015, N=603</c:v>
                  </c:pt>
                  <c:pt idx="6">
                    <c:v>Edycja 2016, N=630</c:v>
                  </c:pt>
                  <c:pt idx="7">
                    <c:v>Edycja 2017, N=636</c:v>
                  </c:pt>
                  <c:pt idx="8">
                    <c:v>Edycja 2014, N=605</c:v>
                  </c:pt>
                  <c:pt idx="9">
                    <c:v>Edycja 2015, N=603</c:v>
                  </c:pt>
                  <c:pt idx="10">
                    <c:v>Edycja 2016, N=630</c:v>
                  </c:pt>
                  <c:pt idx="11">
                    <c:v>Edycja 2017, N=636</c:v>
                  </c:pt>
                  <c:pt idx="12">
                    <c:v>Edycja 2014, N=605</c:v>
                  </c:pt>
                  <c:pt idx="13">
                    <c:v>Edycja 2015, N=603</c:v>
                  </c:pt>
                  <c:pt idx="14">
                    <c:v>Edycja 2016, N=630</c:v>
                  </c:pt>
                  <c:pt idx="15">
                    <c:v>Edycja 2017, N=636</c:v>
                  </c:pt>
                </c:lvl>
                <c:lvl>
                  <c:pt idx="0">
                    <c:v>Atmosfera wydarzenia</c:v>
                  </c:pt>
                  <c:pt idx="4">
                    <c:v>Różnorodności programu i wydarzeń organizowanych w ramach Industriady</c:v>
                  </c:pt>
                  <c:pt idx="8">
                    <c:v>Personel, obsługa, w tym osoby pomagające </c:v>
                  </c:pt>
                  <c:pt idx="12">
                    <c:v>Imprezy zorganizowane w tym konkretnym obiekcie, miejscu</c:v>
                  </c:pt>
                </c:lvl>
              </c:multiLvlStrCache>
            </c:multiLvlStrRef>
          </c:cat>
          <c:val>
            <c:numRef>
              <c:f>Sheet1!$E$2:$E$21</c:f>
              <c:numCache>
                <c:formatCode>####.0%</c:formatCode>
                <c:ptCount val="16"/>
                <c:pt idx="0">
                  <c:v>3.1404958677686015E-2</c:v>
                </c:pt>
                <c:pt idx="1">
                  <c:v>1.0000000000000005E-2</c:v>
                </c:pt>
                <c:pt idx="2">
                  <c:v>2.8571428571428591E-2</c:v>
                </c:pt>
                <c:pt idx="3" formatCode="###0%">
                  <c:v>2.5157232704402552E-2</c:v>
                </c:pt>
                <c:pt idx="4">
                  <c:v>5.4545454545454515E-2</c:v>
                </c:pt>
                <c:pt idx="5">
                  <c:v>3.3000000000000002E-2</c:v>
                </c:pt>
                <c:pt idx="6">
                  <c:v>3.6507936507936586E-2</c:v>
                </c:pt>
                <c:pt idx="7" formatCode="###0%">
                  <c:v>3.1446540880503242E-2</c:v>
                </c:pt>
                <c:pt idx="8">
                  <c:v>1.6528925619834756E-2</c:v>
                </c:pt>
                <c:pt idx="9">
                  <c:v>1.7999999999999999E-2</c:v>
                </c:pt>
                <c:pt idx="10">
                  <c:v>8.2539682539682788E-2</c:v>
                </c:pt>
                <c:pt idx="11" formatCode="###0%">
                  <c:v>2.0440251572327092E-2</c:v>
                </c:pt>
                <c:pt idx="12">
                  <c:v>6.9421487603305923E-2</c:v>
                </c:pt>
                <c:pt idx="13">
                  <c:v>4.1000000000000002E-2</c:v>
                </c:pt>
                <c:pt idx="14">
                  <c:v>5.0793650793650794E-2</c:v>
                </c:pt>
                <c:pt idx="15" formatCode="###0%">
                  <c:v>3.1446540880503242E-2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23-419E-AB8D-40A517E6993C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rgbClr val="FCBB7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23-419E-AB8D-40A517E6993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323-419E-AB8D-40A517E6993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323-419E-AB8D-40A517E6993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323-419E-AB8D-40A517E6993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323-419E-AB8D-40A517E6993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323-419E-AB8D-40A517E6993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323-419E-AB8D-40A517E6993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323-419E-AB8D-40A517E6993C}"/>
                </c:ext>
              </c:extLst>
            </c:dLbl>
            <c:dLbl>
              <c:idx val="8"/>
              <c:layout>
                <c:manualLayout>
                  <c:x val="1.648228355679374E-3"/>
                  <c:y val="-2.73765877865422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323-419E-AB8D-40A517E6993C}"/>
                </c:ext>
              </c:extLst>
            </c:dLbl>
            <c:dLbl>
              <c:idx val="9"/>
              <c:layout>
                <c:manualLayout>
                  <c:x val="-9.8893701340763748E-3"/>
                  <c:y val="-3.00650636385071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323-419E-AB8D-40A517E6993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323-419E-AB8D-40A517E6993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323-419E-AB8D-40A517E6993C}"/>
                </c:ext>
              </c:extLst>
            </c:dLbl>
            <c:dLbl>
              <c:idx val="12"/>
              <c:layout>
                <c:manualLayout>
                  <c:x val="-4.9446850670381197E-3"/>
                  <c:y val="6.01372292605509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323-419E-AB8D-40A517E6993C}"/>
                </c:ext>
              </c:extLst>
            </c:dLbl>
            <c:dLbl>
              <c:idx val="13"/>
              <c:layout>
                <c:manualLayout>
                  <c:x val="-8.241141778396981E-3"/>
                  <c:y val="6.01324946048599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E323-419E-AB8D-40A517E6993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323-419E-AB8D-40A517E6993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323-419E-AB8D-40A517E6993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Sheet1!$A$2:$B$21</c:f>
              <c:multiLvlStrCache>
                <c:ptCount val="16"/>
                <c:lvl>
                  <c:pt idx="0">
                    <c:v>Edycja 2014, N=605</c:v>
                  </c:pt>
                  <c:pt idx="1">
                    <c:v>Edycja 2015, N=603</c:v>
                  </c:pt>
                  <c:pt idx="2">
                    <c:v>Edycja 2016, N=630</c:v>
                  </c:pt>
                  <c:pt idx="3">
                    <c:v>Edycja 2017, N=636</c:v>
                  </c:pt>
                  <c:pt idx="4">
                    <c:v>Edycja 2014, N=605</c:v>
                  </c:pt>
                  <c:pt idx="5">
                    <c:v>Edycja 2015, N=603</c:v>
                  </c:pt>
                  <c:pt idx="6">
                    <c:v>Edycja 2016, N=630</c:v>
                  </c:pt>
                  <c:pt idx="7">
                    <c:v>Edycja 2017, N=636</c:v>
                  </c:pt>
                  <c:pt idx="8">
                    <c:v>Edycja 2014, N=605</c:v>
                  </c:pt>
                  <c:pt idx="9">
                    <c:v>Edycja 2015, N=603</c:v>
                  </c:pt>
                  <c:pt idx="10">
                    <c:v>Edycja 2016, N=630</c:v>
                  </c:pt>
                  <c:pt idx="11">
                    <c:v>Edycja 2017, N=636</c:v>
                  </c:pt>
                  <c:pt idx="12">
                    <c:v>Edycja 2014, N=605</c:v>
                  </c:pt>
                  <c:pt idx="13">
                    <c:v>Edycja 2015, N=603</c:v>
                  </c:pt>
                  <c:pt idx="14">
                    <c:v>Edycja 2016, N=630</c:v>
                  </c:pt>
                  <c:pt idx="15">
                    <c:v>Edycja 2017, N=636</c:v>
                  </c:pt>
                </c:lvl>
                <c:lvl>
                  <c:pt idx="0">
                    <c:v>Atmosfera wydarzenia</c:v>
                  </c:pt>
                  <c:pt idx="4">
                    <c:v>Różnorodności programu i wydarzeń organizowanych w ramach Industriady</c:v>
                  </c:pt>
                  <c:pt idx="8">
                    <c:v>Personel, obsługa, w tym osoby pomagające </c:v>
                  </c:pt>
                  <c:pt idx="12">
                    <c:v>Imprezy zorganizowane w tym konkretnym obiekcie, miejscu</c:v>
                  </c:pt>
                </c:lvl>
              </c:multiLvlStrCache>
            </c:multiLvlStrRef>
          </c:cat>
          <c:val>
            <c:numRef>
              <c:f>Sheet1!$F$2:$F$21</c:f>
              <c:numCache>
                <c:formatCode>####.0%</c:formatCode>
                <c:ptCount val="16"/>
                <c:pt idx="1">
                  <c:v>5.0000000000000096E-3</c:v>
                </c:pt>
                <c:pt idx="2">
                  <c:v>2.0000000000000048E-3</c:v>
                </c:pt>
                <c:pt idx="3" formatCode="###0%">
                  <c:v>0</c:v>
                </c:pt>
                <c:pt idx="6">
                  <c:v>1.5873015873015897E-3</c:v>
                </c:pt>
                <c:pt idx="7" formatCode="###0%">
                  <c:v>4.7169811320754715E-3</c:v>
                </c:pt>
                <c:pt idx="10">
                  <c:v>1.5873015873015897E-3</c:v>
                </c:pt>
                <c:pt idx="11" formatCode="###0%">
                  <c:v>0</c:v>
                </c:pt>
                <c:pt idx="13">
                  <c:v>5.0000000000000096E-3</c:v>
                </c:pt>
                <c:pt idx="14">
                  <c:v>3.1746031746031746E-3</c:v>
                </c:pt>
                <c:pt idx="15" formatCode="###0%">
                  <c:v>4.7169811320754715E-3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E323-419E-AB8D-40A517E6993C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Bardzo źle</c:v>
                </c:pt>
              </c:strCache>
            </c:strRef>
          </c:tx>
          <c:spPr>
            <a:solidFill>
              <a:srgbClr val="C5281C"/>
            </a:solidFill>
          </c:spPr>
          <c:invertIfNegative val="0"/>
          <c:dLbls>
            <c:dLbl>
              <c:idx val="0"/>
              <c:layout>
                <c:manualLayout>
                  <c:x val="4.8831685126608064E-3"/>
                  <c:y val="3.624828723830381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323-419E-AB8D-40A517E6993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323-419E-AB8D-40A517E6993C}"/>
                </c:ext>
              </c:extLst>
            </c:dLbl>
            <c:dLbl>
              <c:idx val="2"/>
              <c:layout>
                <c:manualLayout>
                  <c:x val="-6.5929134227174927E-3"/>
                  <c:y val="9.0199925571213032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323-419E-AB8D-40A517E6993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323-419E-AB8D-40A517E6993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323-419E-AB8D-40A517E6993C}"/>
                </c:ext>
              </c:extLst>
            </c:dLbl>
            <c:dLbl>
              <c:idx val="5"/>
              <c:layout>
                <c:manualLayout>
                  <c:x val="3.2964567113587472E-3"/>
                  <c:y val="-5.388999455011305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323-419E-AB8D-40A517E6993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323-419E-AB8D-40A517E6993C}"/>
                </c:ext>
              </c:extLst>
            </c:dLbl>
            <c:dLbl>
              <c:idx val="8"/>
              <c:layout>
                <c:manualLayout>
                  <c:x val="1.1537598489755501E-2"/>
                  <c:y val="-3.0060328982816097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E323-419E-AB8D-40A517E6993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323-419E-AB8D-40A517E6993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323-419E-AB8D-40A517E6993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7E-4089-ADD9-4136FD89810B}"/>
                </c:ext>
              </c:extLst>
            </c:dLbl>
            <c:dLbl>
              <c:idx val="12"/>
              <c:layout>
                <c:manualLayout>
                  <c:x val="1.4631985000343272E-2"/>
                  <c:y val="3.0067430966353812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E323-419E-AB8D-40A517E6993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323-419E-AB8D-40A517E6993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E323-419E-AB8D-40A517E6993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7E-4089-ADD9-4136FD89810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Sheet1!$A$2:$B$21</c:f>
              <c:multiLvlStrCache>
                <c:ptCount val="16"/>
                <c:lvl>
                  <c:pt idx="0">
                    <c:v>Edycja 2014, N=605</c:v>
                  </c:pt>
                  <c:pt idx="1">
                    <c:v>Edycja 2015, N=603</c:v>
                  </c:pt>
                  <c:pt idx="2">
                    <c:v>Edycja 2016, N=630</c:v>
                  </c:pt>
                  <c:pt idx="3">
                    <c:v>Edycja 2017, N=636</c:v>
                  </c:pt>
                  <c:pt idx="4">
                    <c:v>Edycja 2014, N=605</c:v>
                  </c:pt>
                  <c:pt idx="5">
                    <c:v>Edycja 2015, N=603</c:v>
                  </c:pt>
                  <c:pt idx="6">
                    <c:v>Edycja 2016, N=630</c:v>
                  </c:pt>
                  <c:pt idx="7">
                    <c:v>Edycja 2017, N=636</c:v>
                  </c:pt>
                  <c:pt idx="8">
                    <c:v>Edycja 2014, N=605</c:v>
                  </c:pt>
                  <c:pt idx="9">
                    <c:v>Edycja 2015, N=603</c:v>
                  </c:pt>
                  <c:pt idx="10">
                    <c:v>Edycja 2016, N=630</c:v>
                  </c:pt>
                  <c:pt idx="11">
                    <c:v>Edycja 2017, N=636</c:v>
                  </c:pt>
                  <c:pt idx="12">
                    <c:v>Edycja 2014, N=605</c:v>
                  </c:pt>
                  <c:pt idx="13">
                    <c:v>Edycja 2015, N=603</c:v>
                  </c:pt>
                  <c:pt idx="14">
                    <c:v>Edycja 2016, N=630</c:v>
                  </c:pt>
                  <c:pt idx="15">
                    <c:v>Edycja 2017, N=636</c:v>
                  </c:pt>
                </c:lvl>
                <c:lvl>
                  <c:pt idx="0">
                    <c:v>Atmosfera wydarzenia</c:v>
                  </c:pt>
                  <c:pt idx="4">
                    <c:v>Różnorodności programu i wydarzeń organizowanych w ramach Industriady</c:v>
                  </c:pt>
                  <c:pt idx="8">
                    <c:v>Personel, obsługa, w tym osoby pomagające </c:v>
                  </c:pt>
                  <c:pt idx="12">
                    <c:v>Imprezy zorganizowane w tym konkretnym obiekcie, miejscu</c:v>
                  </c:pt>
                </c:lvl>
              </c:multiLvlStrCache>
            </c:multiLvlStrRef>
          </c:cat>
          <c:val>
            <c:numRef>
              <c:f>Sheet1!$G$2:$G$21</c:f>
              <c:numCache>
                <c:formatCode>General</c:formatCode>
                <c:ptCount val="16"/>
                <c:pt idx="3" formatCode="###0%">
                  <c:v>0</c:v>
                </c:pt>
                <c:pt idx="7" formatCode="###0%">
                  <c:v>1.5723270440251604E-3</c:v>
                </c:pt>
                <c:pt idx="8" formatCode="####.0%">
                  <c:v>9.9173553719008271E-3</c:v>
                </c:pt>
                <c:pt idx="10" formatCode="####.0%">
                  <c:v>1.5873015873015897E-3</c:v>
                </c:pt>
                <c:pt idx="11" formatCode="###0%">
                  <c:v>0</c:v>
                </c:pt>
                <c:pt idx="15" formatCode="###0%">
                  <c:v>1.5723270440251604E-3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E323-419E-AB8D-40A517E6993C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E323-419E-AB8D-40A517E6993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E323-419E-AB8D-40A517E6993C}"/>
                </c:ext>
              </c:extLst>
            </c:dLbl>
            <c:dLbl>
              <c:idx val="2"/>
              <c:layout>
                <c:manualLayout>
                  <c:x val="1.4834055201114261E-2"/>
                  <c:y val="-6.01301272770142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E323-419E-AB8D-40A517E6993C}"/>
                </c:ext>
              </c:extLst>
            </c:dLbl>
            <c:dLbl>
              <c:idx val="3"/>
              <c:layout>
                <c:manualLayout>
                  <c:x val="1.8548204300145581E-2"/>
                  <c:y val="8.7547575171085436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0" baseline="0">
                      <a:solidFill>
                        <a:schemeClr val="tx1"/>
                      </a:solidFill>
                      <a:latin typeface="+mn-lt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E323-419E-AB8D-40A517E6993C}"/>
                </c:ext>
              </c:extLst>
            </c:dLbl>
            <c:dLbl>
              <c:idx val="4"/>
              <c:layout>
                <c:manualLayout>
                  <c:x val="1.7366084885930003E-2"/>
                  <c:y val="6.9452804504245918E-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0" baseline="0">
                      <a:solidFill>
                        <a:schemeClr val="tx1"/>
                      </a:solidFill>
                      <a:latin typeface="+mn-lt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E323-419E-AB8D-40A517E6993C}"/>
                </c:ext>
              </c:extLst>
            </c:dLbl>
            <c:dLbl>
              <c:idx val="5"/>
              <c:layout>
                <c:manualLayout>
                  <c:x val="1.8958406844589226E-2"/>
                  <c:y val="1.1575467416835293E-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0" baseline="0">
                      <a:solidFill>
                        <a:schemeClr val="tx1"/>
                      </a:solidFill>
                      <a:latin typeface="+mn-lt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E323-419E-AB8D-40A517E6993C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E323-419E-AB8D-40A517E6993C}"/>
                </c:ext>
              </c:extLst>
            </c:dLbl>
            <c:dLbl>
              <c:idx val="7"/>
              <c:layout>
                <c:manualLayout>
                  <c:x val="1.8548204300145581E-2"/>
                  <c:y val="5.8808004667228473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0" baseline="0">
                      <a:solidFill>
                        <a:schemeClr val="tx1"/>
                      </a:solidFill>
                      <a:latin typeface="+mn-lt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7E-4089-ADD9-4136FD89810B}"/>
                </c:ext>
              </c:extLst>
            </c:dLbl>
            <c:dLbl>
              <c:idx val="8"/>
              <c:layout>
                <c:manualLayout>
                  <c:x val="2.8024243330630447E-2"/>
                  <c:y val="-2.7401446470408483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0" baseline="0">
                      <a:solidFill>
                        <a:schemeClr val="tx1"/>
                      </a:solidFill>
                      <a:latin typeface="+mn-lt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096200989378269E-2"/>
                      <c:h val="4.70518245942636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1-E323-419E-AB8D-40A517E6993C}"/>
                </c:ext>
              </c:extLst>
            </c:dLbl>
            <c:dLbl>
              <c:idx val="9"/>
              <c:layout>
                <c:manualLayout>
                  <c:x val="1.1124443748602802E-2"/>
                  <c:y val="-3.00591737894376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E323-419E-AB8D-40A517E6993C}"/>
                </c:ext>
              </c:extLst>
            </c:dLbl>
            <c:dLbl>
              <c:idx val="10"/>
              <c:layout>
                <c:manualLayout>
                  <c:x val="9.8893701340761198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E323-419E-AB8D-40A517E6993C}"/>
                </c:ext>
              </c:extLst>
            </c:dLbl>
            <c:dLbl>
              <c:idx val="11"/>
              <c:layout>
                <c:manualLayout>
                  <c:x val="1.8130511912473109E-2"/>
                  <c:y val="5.87897641002851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E323-419E-AB8D-40A517E6993C}"/>
                </c:ext>
              </c:extLst>
            </c:dLbl>
            <c:dLbl>
              <c:idx val="13"/>
              <c:layout>
                <c:manualLayout>
                  <c:x val="4.9445552852779495E-3"/>
                  <c:y val="-2.73789023441840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E323-419E-AB8D-40A517E6993C}"/>
                </c:ext>
              </c:extLst>
            </c:dLbl>
            <c:dLbl>
              <c:idx val="14"/>
              <c:layout>
                <c:manualLayout>
                  <c:x val="3.2964567113588669E-3"/>
                  <c:y val="2.87259748916787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E323-419E-AB8D-40A517E6993C}"/>
                </c:ext>
              </c:extLst>
            </c:dLbl>
            <c:dLbl>
              <c:idx val="15"/>
              <c:layout>
                <c:manualLayout>
                  <c:x val="1.8548204300145581E-2"/>
                  <c:y val="2.315093483474863E-7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0" baseline="0">
                      <a:solidFill>
                        <a:schemeClr val="tx1"/>
                      </a:solidFill>
                      <a:latin typeface="+mn-lt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7E-4089-ADD9-4136FD89810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Sheet1!$A$2:$B$21</c:f>
              <c:multiLvlStrCache>
                <c:ptCount val="16"/>
                <c:lvl>
                  <c:pt idx="0">
                    <c:v>Edycja 2014, N=605</c:v>
                  </c:pt>
                  <c:pt idx="1">
                    <c:v>Edycja 2015, N=603</c:v>
                  </c:pt>
                  <c:pt idx="2">
                    <c:v>Edycja 2016, N=630</c:v>
                  </c:pt>
                  <c:pt idx="3">
                    <c:v>Edycja 2017, N=636</c:v>
                  </c:pt>
                  <c:pt idx="4">
                    <c:v>Edycja 2014, N=605</c:v>
                  </c:pt>
                  <c:pt idx="5">
                    <c:v>Edycja 2015, N=603</c:v>
                  </c:pt>
                  <c:pt idx="6">
                    <c:v>Edycja 2016, N=630</c:v>
                  </c:pt>
                  <c:pt idx="7">
                    <c:v>Edycja 2017, N=636</c:v>
                  </c:pt>
                  <c:pt idx="8">
                    <c:v>Edycja 2014, N=605</c:v>
                  </c:pt>
                  <c:pt idx="9">
                    <c:v>Edycja 2015, N=603</c:v>
                  </c:pt>
                  <c:pt idx="10">
                    <c:v>Edycja 2016, N=630</c:v>
                  </c:pt>
                  <c:pt idx="11">
                    <c:v>Edycja 2017, N=636</c:v>
                  </c:pt>
                  <c:pt idx="12">
                    <c:v>Edycja 2014, N=605</c:v>
                  </c:pt>
                  <c:pt idx="13">
                    <c:v>Edycja 2015, N=603</c:v>
                  </c:pt>
                  <c:pt idx="14">
                    <c:v>Edycja 2016, N=630</c:v>
                  </c:pt>
                  <c:pt idx="15">
                    <c:v>Edycja 2017, N=636</c:v>
                  </c:pt>
                </c:lvl>
                <c:lvl>
                  <c:pt idx="0">
                    <c:v>Atmosfera wydarzenia</c:v>
                  </c:pt>
                  <c:pt idx="4">
                    <c:v>Różnorodności programu i wydarzeń organizowanych w ramach Industriady</c:v>
                  </c:pt>
                  <c:pt idx="8">
                    <c:v>Personel, obsługa, w tym osoby pomagające </c:v>
                  </c:pt>
                  <c:pt idx="12">
                    <c:v>Imprezy zorganizowane w tym konkretnym obiekcie, miejscu</c:v>
                  </c:pt>
                </c:lvl>
              </c:multiLvlStrCache>
            </c:multiLvlStrRef>
          </c:cat>
          <c:val>
            <c:numRef>
              <c:f>Sheet1!$H$2:$H$21</c:f>
              <c:numCache>
                <c:formatCode>General</c:formatCode>
                <c:ptCount val="16"/>
                <c:pt idx="0" formatCode="####.0%">
                  <c:v>4.9586776859504361E-3</c:v>
                </c:pt>
                <c:pt idx="3" formatCode="###0%">
                  <c:v>1.2578616352201229E-2</c:v>
                </c:pt>
                <c:pt idx="4" formatCode="####.0%">
                  <c:v>8.2644628099173747E-3</c:v>
                </c:pt>
                <c:pt idx="5" formatCode="####.0%">
                  <c:v>1.2999999999999998E-2</c:v>
                </c:pt>
                <c:pt idx="7" formatCode="###0%">
                  <c:v>1.1006289308176103E-2</c:v>
                </c:pt>
                <c:pt idx="8" formatCode="####.0%">
                  <c:v>4.1322314049586917E-2</c:v>
                </c:pt>
                <c:pt idx="9" formatCode="####.0%">
                  <c:v>7.0999999999999994E-2</c:v>
                </c:pt>
                <c:pt idx="11" formatCode="###0%">
                  <c:v>1.4150943396226414E-2</c:v>
                </c:pt>
                <c:pt idx="12" formatCode="####.0%">
                  <c:v>2.8099173553719079E-2</c:v>
                </c:pt>
                <c:pt idx="13" formatCode="####.0%">
                  <c:v>3.2000000000000042E-2</c:v>
                </c:pt>
                <c:pt idx="15" formatCode="###0%">
                  <c:v>1.2578616352201229E-2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E323-419E-AB8D-40A517E699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6"/>
        <c:overlap val="100"/>
        <c:axId val="143297536"/>
        <c:axId val="143323904"/>
      </c:barChart>
      <c:catAx>
        <c:axId val="1432975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1">
                    <a:lumMod val="75000"/>
                  </a:schemeClr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43323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32390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3297536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8.6392472603182544E-2"/>
          <c:y val="1.8508246362988142E-2"/>
          <c:w val="0.85285477171139845"/>
          <c:h val="0.10954667565619999"/>
        </c:manualLayout>
      </c:layout>
      <c:overlay val="0"/>
      <c:spPr>
        <a:noFill/>
        <a:ln w="25343">
          <a:noFill/>
        </a:ln>
      </c:spPr>
      <c:txPr>
        <a:bodyPr/>
        <a:lstStyle/>
        <a:p>
          <a:pPr>
            <a:defRPr sz="1050" b="0" i="0" u="none" strike="noStrike" baseline="0">
              <a:solidFill>
                <a:schemeClr val="tx1">
                  <a:lumMod val="75000"/>
                </a:schemeClr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747262909915199"/>
          <c:y val="0.12178276487797653"/>
          <c:w val="0.57442248864314616"/>
          <c:h val="0.83127779573313398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rgbClr val="477237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Tarnowskie Góry - Zabytkowa Kopalnia Srebra, N=32</c:v>
                </c:pt>
                <c:pt idx="1">
                  <c:v>Czeladź - GSW Elektrownia, N=22</c:v>
                </c:pt>
                <c:pt idx="2">
                  <c:v>Zabrze - Szyb Maciej, N=49</c:v>
                </c:pt>
                <c:pt idx="3">
                  <c:v>Karchowice - Zabytkowa Stacja Wodociągowa Zawada, N=32</c:v>
                </c:pt>
                <c:pt idx="4">
                  <c:v>Zabrze - Sztolnia Królowa Luiza, N=88</c:v>
                </c:pt>
                <c:pt idx="5">
                  <c:v>Bielsko-Biała - Stara Fabryka, N=23</c:v>
                </c:pt>
                <c:pt idx="6">
                  <c:v>Łaziska Górne - Muzeum Energetyki, N=28</c:v>
                </c:pt>
                <c:pt idx="7">
                  <c:v>Katowice - Muzeum Śląskie, N=97</c:v>
                </c:pt>
                <c:pt idx="8">
                  <c:v>Częstochowa - Muzeum Historii Kolei, N=32</c:v>
                </c:pt>
                <c:pt idx="9">
                  <c:v>Czerwionka - Leszczyny - Familoki, N=42</c:v>
                </c:pt>
                <c:pt idx="10">
                  <c:v>Tychy - Muzeum Tyskich Browarów Książęcych, N=33</c:v>
                </c:pt>
                <c:pt idx="11">
                  <c:v>Chorzów - Muzeum Hutnictwa, N=33</c:v>
                </c:pt>
                <c:pt idx="12">
                  <c:v>Katowice - Giszowiec, N=31</c:v>
                </c:pt>
                <c:pt idx="13">
                  <c:v>Żarki - Stary Młyn, N=22</c:v>
                </c:pt>
                <c:pt idx="14">
                  <c:v>Gliwice - Nowe Gliwice, Oddział Odlewnictwa Artystycznego, N=72</c:v>
                </c:pt>
                <c:pt idx="16">
                  <c:v>Edycja 2017, N=636</c:v>
                </c:pt>
              </c:strCache>
            </c:strRef>
          </c:cat>
          <c:val>
            <c:numRef>
              <c:f>Sheet1!$B$2:$B$18</c:f>
              <c:numCache>
                <c:formatCode>###0%</c:formatCode>
                <c:ptCount val="17"/>
                <c:pt idx="0">
                  <c:v>0.96875</c:v>
                </c:pt>
                <c:pt idx="1">
                  <c:v>0.95454545454545459</c:v>
                </c:pt>
                <c:pt idx="2">
                  <c:v>0.93877551020408168</c:v>
                </c:pt>
                <c:pt idx="3">
                  <c:v>0.90625</c:v>
                </c:pt>
                <c:pt idx="4">
                  <c:v>0.85227272727272729</c:v>
                </c:pt>
                <c:pt idx="5">
                  <c:v>0.82608695652173902</c:v>
                </c:pt>
                <c:pt idx="6">
                  <c:v>0.8214285714285714</c:v>
                </c:pt>
                <c:pt idx="7">
                  <c:v>0.80412371134020622</c:v>
                </c:pt>
                <c:pt idx="8">
                  <c:v>0.78125</c:v>
                </c:pt>
                <c:pt idx="9">
                  <c:v>0.69047619047619047</c:v>
                </c:pt>
                <c:pt idx="10">
                  <c:v>0.66666666666666652</c:v>
                </c:pt>
                <c:pt idx="11">
                  <c:v>0.60606060606060608</c:v>
                </c:pt>
                <c:pt idx="12">
                  <c:v>0.54838709677419351</c:v>
                </c:pt>
                <c:pt idx="13">
                  <c:v>0.54545454545454541</c:v>
                </c:pt>
                <c:pt idx="14">
                  <c:v>0.45833333333333326</c:v>
                </c:pt>
                <c:pt idx="16">
                  <c:v>0.75471698113207553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9EB-A2A0-3352B50C451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rgbClr val="AEBB76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Tarnowskie Góry - Zabytkowa Kopalnia Srebra, N=32</c:v>
                </c:pt>
                <c:pt idx="1">
                  <c:v>Czeladź - GSW Elektrownia, N=22</c:v>
                </c:pt>
                <c:pt idx="2">
                  <c:v>Zabrze - Szyb Maciej, N=49</c:v>
                </c:pt>
                <c:pt idx="3">
                  <c:v>Karchowice - Zabytkowa Stacja Wodociągowa Zawada, N=32</c:v>
                </c:pt>
                <c:pt idx="4">
                  <c:v>Zabrze - Sztolnia Królowa Luiza, N=88</c:v>
                </c:pt>
                <c:pt idx="5">
                  <c:v>Bielsko-Biała - Stara Fabryka, N=23</c:v>
                </c:pt>
                <c:pt idx="6">
                  <c:v>Łaziska Górne - Muzeum Energetyki, N=28</c:v>
                </c:pt>
                <c:pt idx="7">
                  <c:v>Katowice - Muzeum Śląskie, N=97</c:v>
                </c:pt>
                <c:pt idx="8">
                  <c:v>Częstochowa - Muzeum Historii Kolei, N=32</c:v>
                </c:pt>
                <c:pt idx="9">
                  <c:v>Czerwionka - Leszczyny - Familoki, N=42</c:v>
                </c:pt>
                <c:pt idx="10">
                  <c:v>Tychy - Muzeum Tyskich Browarów Książęcych, N=33</c:v>
                </c:pt>
                <c:pt idx="11">
                  <c:v>Chorzów - Muzeum Hutnictwa, N=33</c:v>
                </c:pt>
                <c:pt idx="12">
                  <c:v>Katowice - Giszowiec, N=31</c:v>
                </c:pt>
                <c:pt idx="13">
                  <c:v>Żarki - Stary Młyn, N=22</c:v>
                </c:pt>
                <c:pt idx="14">
                  <c:v>Gliwice - Nowe Gliwice, Oddział Odlewnictwa Artystycznego, N=72</c:v>
                </c:pt>
                <c:pt idx="16">
                  <c:v>Edycja 2017, N=636</c:v>
                </c:pt>
              </c:strCache>
            </c:strRef>
          </c:cat>
          <c:val>
            <c:numRef>
              <c:f>Sheet1!$C$2:$C$18</c:f>
              <c:numCache>
                <c:formatCode>###0%</c:formatCode>
                <c:ptCount val="17"/>
                <c:pt idx="0">
                  <c:v>3.125E-2</c:v>
                </c:pt>
                <c:pt idx="2">
                  <c:v>4.0816326530612249E-2</c:v>
                </c:pt>
                <c:pt idx="3">
                  <c:v>6.25E-2</c:v>
                </c:pt>
                <c:pt idx="4">
                  <c:v>0.14772727272727273</c:v>
                </c:pt>
                <c:pt idx="5">
                  <c:v>0.17391304347826086</c:v>
                </c:pt>
                <c:pt idx="6">
                  <c:v>0.17857142857142858</c:v>
                </c:pt>
                <c:pt idx="7">
                  <c:v>0.19587628865979384</c:v>
                </c:pt>
                <c:pt idx="8">
                  <c:v>0.21875</c:v>
                </c:pt>
                <c:pt idx="9">
                  <c:v>0.2857142857142857</c:v>
                </c:pt>
                <c:pt idx="10">
                  <c:v>0.30303030303030304</c:v>
                </c:pt>
                <c:pt idx="11">
                  <c:v>0.33333333333333326</c:v>
                </c:pt>
                <c:pt idx="12">
                  <c:v>0.22580645161290319</c:v>
                </c:pt>
                <c:pt idx="13">
                  <c:v>0.31818181818181818</c:v>
                </c:pt>
                <c:pt idx="14">
                  <c:v>0.44444444444444442</c:v>
                </c:pt>
                <c:pt idx="16">
                  <c:v>0.20754716981132076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9EB-A2A0-3352B50C45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Ani dobrze, ani źle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-7.3387931177067698E-4"/>
                  <c:y val="4.208286621351838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8F6-49EB-A2A0-3352B50C4518}"/>
                </c:ext>
              </c:extLst>
            </c:dLbl>
            <c:dLbl>
              <c:idx val="4"/>
              <c:layout>
                <c:manualLayout>
                  <c:x val="-9.9816047669629357E-3"/>
                  <c:y val="4.208286621351846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F6-49EB-A2A0-3352B50C4518}"/>
                </c:ext>
              </c:extLst>
            </c:dLbl>
            <c:dLbl>
              <c:idx val="13"/>
              <c:layout>
                <c:manualLayout>
                  <c:x val="-6.6544031779752896E-3"/>
                  <c:y val="-2.671420347234151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8F6-49EB-A2A0-3352B50C451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Tarnowskie Góry - Zabytkowa Kopalnia Srebra, N=32</c:v>
                </c:pt>
                <c:pt idx="1">
                  <c:v>Czeladź - GSW Elektrownia, N=22</c:v>
                </c:pt>
                <c:pt idx="2">
                  <c:v>Zabrze - Szyb Maciej, N=49</c:v>
                </c:pt>
                <c:pt idx="3">
                  <c:v>Karchowice - Zabytkowa Stacja Wodociągowa Zawada, N=32</c:v>
                </c:pt>
                <c:pt idx="4">
                  <c:v>Zabrze - Sztolnia Królowa Luiza, N=88</c:v>
                </c:pt>
                <c:pt idx="5">
                  <c:v>Bielsko-Biała - Stara Fabryka, N=23</c:v>
                </c:pt>
                <c:pt idx="6">
                  <c:v>Łaziska Górne - Muzeum Energetyki, N=28</c:v>
                </c:pt>
                <c:pt idx="7">
                  <c:v>Katowice - Muzeum Śląskie, N=97</c:v>
                </c:pt>
                <c:pt idx="8">
                  <c:v>Częstochowa - Muzeum Historii Kolei, N=32</c:v>
                </c:pt>
                <c:pt idx="9">
                  <c:v>Czerwionka - Leszczyny - Familoki, N=42</c:v>
                </c:pt>
                <c:pt idx="10">
                  <c:v>Tychy - Muzeum Tyskich Browarów Książęcych, N=33</c:v>
                </c:pt>
                <c:pt idx="11">
                  <c:v>Chorzów - Muzeum Hutnictwa, N=33</c:v>
                </c:pt>
                <c:pt idx="12">
                  <c:v>Katowice - Giszowiec, N=31</c:v>
                </c:pt>
                <c:pt idx="13">
                  <c:v>Żarki - Stary Młyn, N=22</c:v>
                </c:pt>
                <c:pt idx="14">
                  <c:v>Gliwice - Nowe Gliwice, Oddział Odlewnictwa Artystycznego, N=72</c:v>
                </c:pt>
                <c:pt idx="16">
                  <c:v>Edycja 2017, N=636</c:v>
                </c:pt>
              </c:strCache>
            </c:strRef>
          </c:cat>
          <c:val>
            <c:numRef>
              <c:f>Sheet1!$D$2:$D$18</c:f>
              <c:numCache>
                <c:formatCode>###0%</c:formatCode>
                <c:ptCount val="17"/>
                <c:pt idx="1">
                  <c:v>4.5454545454545456E-2</c:v>
                </c:pt>
                <c:pt idx="3">
                  <c:v>3.125E-2</c:v>
                </c:pt>
                <c:pt idx="9">
                  <c:v>2.3809523809523808E-2</c:v>
                </c:pt>
                <c:pt idx="10">
                  <c:v>3.0303030303030304E-2</c:v>
                </c:pt>
                <c:pt idx="11">
                  <c:v>6.0606060606060608E-2</c:v>
                </c:pt>
                <c:pt idx="12">
                  <c:v>0.16129032258064516</c:v>
                </c:pt>
                <c:pt idx="13">
                  <c:v>0.13636363636363635</c:v>
                </c:pt>
                <c:pt idx="14">
                  <c:v>2.7777777777777776E-2</c:v>
                </c:pt>
                <c:pt idx="16">
                  <c:v>2.5157232704402521E-2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F6-49EB-A2A0-3352B50C451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rgbClr val="FCBB7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F6-49EB-A2A0-3352B50C4518}"/>
                </c:ext>
              </c:extLst>
            </c:dLbl>
            <c:dLbl>
              <c:idx val="1"/>
              <c:layout>
                <c:manualLayout>
                  <c:x val="4.9908023834815953E-3"/>
                  <c:y val="2.62677669384254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F6-49EB-A2A0-3352B50C4518}"/>
                </c:ext>
              </c:extLst>
            </c:dLbl>
            <c:dLbl>
              <c:idx val="2"/>
              <c:layout>
                <c:manualLayout>
                  <c:x val="-1.4972407150444393E-2"/>
                  <c:y val="4.12779194746682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F6-49EB-A2A0-3352B50C451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F6-49EB-A2A0-3352B50C4518}"/>
                </c:ext>
              </c:extLst>
            </c:dLbl>
            <c:dLbl>
              <c:idx val="4"/>
              <c:layout>
                <c:manualLayout>
                  <c:x val="-6.6544031779751699E-3"/>
                  <c:y val="-1.60331511986884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8F6-49EB-A2A0-3352B50C4518}"/>
                </c:ext>
              </c:extLst>
            </c:dLbl>
            <c:dLbl>
              <c:idx val="8"/>
              <c:layout>
                <c:manualLayout>
                  <c:x val="3.3592431492930975E-3"/>
                  <c:y val="-2.6722620045584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F6-49EB-A2A0-3352B50C4518}"/>
                </c:ext>
              </c:extLst>
            </c:dLbl>
            <c:dLbl>
              <c:idx val="13"/>
              <c:layout>
                <c:manualLayout>
                  <c:x val="-2.8786333223430548E-3"/>
                  <c:y val="-2.67184117589628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8F6-49EB-A2A0-3352B50C451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8F6-49EB-A2A0-3352B50C451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Tarnowskie Góry - Zabytkowa Kopalnia Srebra, N=32</c:v>
                </c:pt>
                <c:pt idx="1">
                  <c:v>Czeladź - GSW Elektrownia, N=22</c:v>
                </c:pt>
                <c:pt idx="2">
                  <c:v>Zabrze - Szyb Maciej, N=49</c:v>
                </c:pt>
                <c:pt idx="3">
                  <c:v>Karchowice - Zabytkowa Stacja Wodociągowa Zawada, N=32</c:v>
                </c:pt>
                <c:pt idx="4">
                  <c:v>Zabrze - Sztolnia Królowa Luiza, N=88</c:v>
                </c:pt>
                <c:pt idx="5">
                  <c:v>Bielsko-Biała - Stara Fabryka, N=23</c:v>
                </c:pt>
                <c:pt idx="6">
                  <c:v>Łaziska Górne - Muzeum Energetyki, N=28</c:v>
                </c:pt>
                <c:pt idx="7">
                  <c:v>Katowice - Muzeum Śląskie, N=97</c:v>
                </c:pt>
                <c:pt idx="8">
                  <c:v>Częstochowa - Muzeum Historii Kolei, N=32</c:v>
                </c:pt>
                <c:pt idx="9">
                  <c:v>Czerwionka - Leszczyny - Familoki, N=42</c:v>
                </c:pt>
                <c:pt idx="10">
                  <c:v>Tychy - Muzeum Tyskich Browarów Książęcych, N=33</c:v>
                </c:pt>
                <c:pt idx="11">
                  <c:v>Chorzów - Muzeum Hutnictwa, N=33</c:v>
                </c:pt>
                <c:pt idx="12">
                  <c:v>Katowice - Giszowiec, N=31</c:v>
                </c:pt>
                <c:pt idx="13">
                  <c:v>Żarki - Stary Młyn, N=22</c:v>
                </c:pt>
                <c:pt idx="14">
                  <c:v>Gliwice - Nowe Gliwice, Oddział Odlewnictwa Artystycznego, N=72</c:v>
                </c:pt>
                <c:pt idx="16">
                  <c:v>Edycja 2017, N=636</c:v>
                </c:pt>
              </c:strCache>
            </c:strRef>
          </c:cat>
          <c:val>
            <c:numRef>
              <c:f>Sheet1!$E$2:$E$18</c:f>
              <c:numCache>
                <c:formatCode>###0%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E-F8F6-49EB-A2A0-3352B50C451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Bardzo źle</c:v>
                </c:pt>
              </c:strCache>
            </c:strRef>
          </c:tx>
          <c:spPr>
            <a:solidFill>
              <a:srgbClr val="C5281C"/>
            </a:solidFill>
          </c:spPr>
          <c:invertIfNegative val="0"/>
          <c:dLbls>
            <c:dLbl>
              <c:idx val="4"/>
              <c:layout>
                <c:manualLayout>
                  <c:x val="1.6636007944938207E-3"/>
                  <c:y val="1.33615204371232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8F6-49EB-A2A0-3352B50C4518}"/>
                </c:ext>
              </c:extLst>
            </c:dLbl>
            <c:dLbl>
              <c:idx val="5"/>
              <c:layout>
                <c:manualLayout>
                  <c:x val="2.3514702045051798E-2"/>
                  <c:y val="2.6722620045584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8F6-49EB-A2A0-3352B50C4518}"/>
                </c:ext>
              </c:extLst>
            </c:dLbl>
            <c:dLbl>
              <c:idx val="7"/>
              <c:layout>
                <c:manualLayout>
                  <c:x val="-4.9909333756698914E-3"/>
                  <c:y val="2.104143310675923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8F6-49EB-A2A0-3352B50C4518}"/>
                </c:ext>
              </c:extLst>
            </c:dLbl>
            <c:dLbl>
              <c:idx val="13"/>
              <c:layout>
                <c:manualLayout>
                  <c:x val="2.3498699351308973E-2"/>
                  <c:y val="-2.6714203472341476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8F6-49EB-A2A0-3352B50C451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Tarnowskie Góry - Zabytkowa Kopalnia Srebra, N=32</c:v>
                </c:pt>
                <c:pt idx="1">
                  <c:v>Czeladź - GSW Elektrownia, N=22</c:v>
                </c:pt>
                <c:pt idx="2">
                  <c:v>Zabrze - Szyb Maciej, N=49</c:v>
                </c:pt>
                <c:pt idx="3">
                  <c:v>Karchowice - Zabytkowa Stacja Wodociągowa Zawada, N=32</c:v>
                </c:pt>
                <c:pt idx="4">
                  <c:v>Zabrze - Sztolnia Królowa Luiza, N=88</c:v>
                </c:pt>
                <c:pt idx="5">
                  <c:v>Bielsko-Biała - Stara Fabryka, N=23</c:v>
                </c:pt>
                <c:pt idx="6">
                  <c:v>Łaziska Górne - Muzeum Energetyki, N=28</c:v>
                </c:pt>
                <c:pt idx="7">
                  <c:v>Katowice - Muzeum Śląskie, N=97</c:v>
                </c:pt>
                <c:pt idx="8">
                  <c:v>Częstochowa - Muzeum Historii Kolei, N=32</c:v>
                </c:pt>
                <c:pt idx="9">
                  <c:v>Czerwionka - Leszczyny - Familoki, N=42</c:v>
                </c:pt>
                <c:pt idx="10">
                  <c:v>Tychy - Muzeum Tyskich Browarów Książęcych, N=33</c:v>
                </c:pt>
                <c:pt idx="11">
                  <c:v>Chorzów - Muzeum Hutnictwa, N=33</c:v>
                </c:pt>
                <c:pt idx="12">
                  <c:v>Katowice - Giszowiec, N=31</c:v>
                </c:pt>
                <c:pt idx="13">
                  <c:v>Żarki - Stary Młyn, N=22</c:v>
                </c:pt>
                <c:pt idx="14">
                  <c:v>Gliwice - Nowe Gliwice, Oddział Odlewnictwa Artystycznego, N=72</c:v>
                </c:pt>
                <c:pt idx="16">
                  <c:v>Edycja 2017, N=636</c:v>
                </c:pt>
              </c:strCache>
            </c:strRef>
          </c:cat>
          <c:val>
            <c:numRef>
              <c:f>Sheet1!$F$2:$F$18</c:f>
              <c:numCache>
                <c:formatCode>###0%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13-F8F6-49EB-A2A0-3352B50C451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3180039724691096E-3"/>
                  <c:y val="-7.66581490945449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8F6-49EB-A2A0-3352B50C4518}"/>
                </c:ext>
              </c:extLst>
            </c:dLbl>
            <c:dLbl>
              <c:idx val="1"/>
              <c:layout>
                <c:manualLayout>
                  <c:x val="8.3180039724692362E-3"/>
                  <c:y val="-3.37725477311032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8F6-49EB-A2A0-3352B50C4518}"/>
                </c:ext>
              </c:extLst>
            </c:dLbl>
            <c:dLbl>
              <c:idx val="3"/>
              <c:layout>
                <c:manualLayout>
                  <c:x val="8.3180039724691096E-3"/>
                  <c:y val="5.34515525211002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8F6-49EB-A2A0-3352B50C4518}"/>
                </c:ext>
              </c:extLst>
            </c:dLbl>
            <c:dLbl>
              <c:idx val="4"/>
              <c:layout>
                <c:manualLayout>
                  <c:x val="9.981604766962816E-3"/>
                  <c:y val="4.899090413646605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8F6-49EB-A2A0-3352B50C4518}"/>
                </c:ext>
              </c:extLst>
            </c:dLbl>
            <c:dLbl>
              <c:idx val="8"/>
              <c:layout>
                <c:manualLayout>
                  <c:x val="6.6542721857868756E-3"/>
                  <c:y val="-5.34431359478577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8F6-49EB-A2A0-3352B50C4518}"/>
                </c:ext>
              </c:extLst>
            </c:dLbl>
            <c:dLbl>
              <c:idx val="9"/>
              <c:layout>
                <c:manualLayout>
                  <c:x val="2.0155458895758573E-2"/>
                  <c:y val="2.10414331067592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8F6-49EB-A2A0-3352B50C4518}"/>
                </c:ext>
              </c:extLst>
            </c:dLbl>
            <c:dLbl>
              <c:idx val="10"/>
              <c:layout>
                <c:manualLayout>
                  <c:x val="1.0077597194212121E-2"/>
                  <c:y val="2.10414331067592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8F6-49EB-A2A0-3352B50C4518}"/>
                </c:ext>
              </c:extLst>
            </c:dLbl>
            <c:dLbl>
              <c:idx val="13"/>
              <c:layout>
                <c:manualLayout>
                  <c:x val="1.3308806355950603E-2"/>
                  <c:y val="1.33615204371232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8F6-49EB-A2A0-3352B50C451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8F6-49EB-A2A0-3352B50C4518}"/>
                </c:ext>
              </c:extLst>
            </c:dLbl>
            <c:dLbl>
              <c:idx val="16"/>
              <c:layout>
                <c:manualLayout>
                  <c:x val="1.5559711618510181E-2"/>
                  <c:y val="-2.6720515902273491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8FA-4790-918E-09C86B66301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Tarnowskie Góry - Zabytkowa Kopalnia Srebra, N=32</c:v>
                </c:pt>
                <c:pt idx="1">
                  <c:v>Czeladź - GSW Elektrownia, N=22</c:v>
                </c:pt>
                <c:pt idx="2">
                  <c:v>Zabrze - Szyb Maciej, N=49</c:v>
                </c:pt>
                <c:pt idx="3">
                  <c:v>Karchowice - Zabytkowa Stacja Wodociągowa Zawada, N=32</c:v>
                </c:pt>
                <c:pt idx="4">
                  <c:v>Zabrze - Sztolnia Królowa Luiza, N=88</c:v>
                </c:pt>
                <c:pt idx="5">
                  <c:v>Bielsko-Biała - Stara Fabryka, N=23</c:v>
                </c:pt>
                <c:pt idx="6">
                  <c:v>Łaziska Górne - Muzeum Energetyki, N=28</c:v>
                </c:pt>
                <c:pt idx="7">
                  <c:v>Katowice - Muzeum Śląskie, N=97</c:v>
                </c:pt>
                <c:pt idx="8">
                  <c:v>Częstochowa - Muzeum Historii Kolei, N=32</c:v>
                </c:pt>
                <c:pt idx="9">
                  <c:v>Czerwionka - Leszczyny - Familoki, N=42</c:v>
                </c:pt>
                <c:pt idx="10">
                  <c:v>Tychy - Muzeum Tyskich Browarów Książęcych, N=33</c:v>
                </c:pt>
                <c:pt idx="11">
                  <c:v>Chorzów - Muzeum Hutnictwa, N=33</c:v>
                </c:pt>
                <c:pt idx="12">
                  <c:v>Katowice - Giszowiec, N=31</c:v>
                </c:pt>
                <c:pt idx="13">
                  <c:v>Żarki - Stary Młyn, N=22</c:v>
                </c:pt>
                <c:pt idx="14">
                  <c:v>Gliwice - Nowe Gliwice, Oddział Odlewnictwa Artystycznego, N=72</c:v>
                </c:pt>
                <c:pt idx="16">
                  <c:v>Edycja 2017, N=636</c:v>
                </c:pt>
              </c:strCache>
            </c:strRef>
          </c:cat>
          <c:val>
            <c:numRef>
              <c:f>Sheet1!$G$2:$G$18</c:f>
              <c:numCache>
                <c:formatCode>###0%</c:formatCode>
                <c:ptCount val="17"/>
                <c:pt idx="2">
                  <c:v>2.0408163265306124E-2</c:v>
                </c:pt>
                <c:pt idx="12">
                  <c:v>6.4516129032258063E-2</c:v>
                </c:pt>
                <c:pt idx="14">
                  <c:v>6.9444444444444448E-2</c:v>
                </c:pt>
                <c:pt idx="16">
                  <c:v>1.257861635220126E-2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F8F6-49EB-A2A0-3352B50C45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overlap val="100"/>
        <c:axId val="143467648"/>
        <c:axId val="143469184"/>
      </c:barChart>
      <c:catAx>
        <c:axId val="143467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/>
            </a:pPr>
            <a:endParaRPr lang="pl-PL"/>
          </a:p>
        </c:txPr>
        <c:crossAx val="143469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46918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3467648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4.3255181516696155E-2"/>
          <c:y val="1.60335720273505E-2"/>
          <c:w val="0.9553117503283528"/>
          <c:h val="9.1512769624923829E-2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764984849700744"/>
          <c:y val="0.12178276487797653"/>
          <c:w val="0.60424526924529065"/>
          <c:h val="0.83127779573313398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rgbClr val="477237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Tarnowskie Góry - Zabytkowa Kopalnia Srebra, N=32</c:v>
                </c:pt>
                <c:pt idx="1">
                  <c:v>Zabrze - Szyb Maciej, N=49</c:v>
                </c:pt>
                <c:pt idx="2">
                  <c:v>Czeladź - GSW Elektrownia, N=22</c:v>
                </c:pt>
                <c:pt idx="3">
                  <c:v>Łaziska Górne - Muzeum Energetyki, N=28</c:v>
                </c:pt>
                <c:pt idx="4">
                  <c:v>Zabrze - Sztolnia Królowa Luiza, N=88</c:v>
                </c:pt>
                <c:pt idx="5">
                  <c:v>Karchowice - Zabytkowa Stacja Wodociągowa Zawada, N=32</c:v>
                </c:pt>
                <c:pt idx="6">
                  <c:v>Bielsko-Biała - Stara Fabryka, N=23</c:v>
                </c:pt>
                <c:pt idx="7">
                  <c:v>Częstochowa - Muzeum Historii Kolei, N=32</c:v>
                </c:pt>
                <c:pt idx="8">
                  <c:v>Chorzów - Muzeum Hutnictwa, N=33</c:v>
                </c:pt>
                <c:pt idx="9">
                  <c:v>Katowice - Muzeum Śląskie, N=97</c:v>
                </c:pt>
                <c:pt idx="10">
                  <c:v>Czerwionka - Leszczyny - Familoki, N=42</c:v>
                </c:pt>
                <c:pt idx="11">
                  <c:v>Tychy - Muzeum Tyskich Browarów Książęcych, N=33</c:v>
                </c:pt>
                <c:pt idx="12">
                  <c:v>Gliwice - Nowe Gliwice, Oddział Odlewnictwa Artystycznego, N=72</c:v>
                </c:pt>
                <c:pt idx="13">
                  <c:v>Żarki - Stary Młyn, N=22</c:v>
                </c:pt>
                <c:pt idx="14">
                  <c:v>Katowice - Giszowiec, N=31</c:v>
                </c:pt>
                <c:pt idx="16">
                  <c:v>Edycja 2017, N=636</c:v>
                </c:pt>
              </c:strCache>
            </c:strRef>
          </c:cat>
          <c:val>
            <c:numRef>
              <c:f>Sheet1!$B$2:$B$18</c:f>
              <c:numCache>
                <c:formatCode>###0%</c:formatCode>
                <c:ptCount val="17"/>
                <c:pt idx="0">
                  <c:v>0.96875</c:v>
                </c:pt>
                <c:pt idx="1">
                  <c:v>0.95918367346938771</c:v>
                </c:pt>
                <c:pt idx="2">
                  <c:v>0.95454545454545459</c:v>
                </c:pt>
                <c:pt idx="3">
                  <c:v>0.9285714285714286</c:v>
                </c:pt>
                <c:pt idx="4">
                  <c:v>0.85227272727272729</c:v>
                </c:pt>
                <c:pt idx="5">
                  <c:v>0.84375</c:v>
                </c:pt>
                <c:pt idx="6">
                  <c:v>0.82608695652173902</c:v>
                </c:pt>
                <c:pt idx="7">
                  <c:v>0.75</c:v>
                </c:pt>
                <c:pt idx="8">
                  <c:v>0.72727272727272729</c:v>
                </c:pt>
                <c:pt idx="9">
                  <c:v>0.69072164948453607</c:v>
                </c:pt>
                <c:pt idx="10">
                  <c:v>0.61904761904761907</c:v>
                </c:pt>
                <c:pt idx="11">
                  <c:v>0.5757575757575758</c:v>
                </c:pt>
                <c:pt idx="12">
                  <c:v>0.56944444444444442</c:v>
                </c:pt>
                <c:pt idx="13">
                  <c:v>0.54545454545454541</c:v>
                </c:pt>
                <c:pt idx="14">
                  <c:v>0.41935483870967744</c:v>
                </c:pt>
                <c:pt idx="16">
                  <c:v>0.74213836477987416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9EB-A2A0-3352B50C451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rgbClr val="AEBB76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Tarnowskie Góry - Zabytkowa Kopalnia Srebra, N=32</c:v>
                </c:pt>
                <c:pt idx="1">
                  <c:v>Zabrze - Szyb Maciej, N=49</c:v>
                </c:pt>
                <c:pt idx="2">
                  <c:v>Czeladź - GSW Elektrownia, N=22</c:v>
                </c:pt>
                <c:pt idx="3">
                  <c:v>Łaziska Górne - Muzeum Energetyki, N=28</c:v>
                </c:pt>
                <c:pt idx="4">
                  <c:v>Zabrze - Sztolnia Królowa Luiza, N=88</c:v>
                </c:pt>
                <c:pt idx="5">
                  <c:v>Karchowice - Zabytkowa Stacja Wodociągowa Zawada, N=32</c:v>
                </c:pt>
                <c:pt idx="6">
                  <c:v>Bielsko-Biała - Stara Fabryka, N=23</c:v>
                </c:pt>
                <c:pt idx="7">
                  <c:v>Częstochowa - Muzeum Historii Kolei, N=32</c:v>
                </c:pt>
                <c:pt idx="8">
                  <c:v>Chorzów - Muzeum Hutnictwa, N=33</c:v>
                </c:pt>
                <c:pt idx="9">
                  <c:v>Katowice - Muzeum Śląskie, N=97</c:v>
                </c:pt>
                <c:pt idx="10">
                  <c:v>Czerwionka - Leszczyny - Familoki, N=42</c:v>
                </c:pt>
                <c:pt idx="11">
                  <c:v>Tychy - Muzeum Tyskich Browarów Książęcych, N=33</c:v>
                </c:pt>
                <c:pt idx="12">
                  <c:v>Gliwice - Nowe Gliwice, Oddział Odlewnictwa Artystycznego, N=72</c:v>
                </c:pt>
                <c:pt idx="13">
                  <c:v>Żarki - Stary Młyn, N=22</c:v>
                </c:pt>
                <c:pt idx="14">
                  <c:v>Katowice - Giszowiec, N=31</c:v>
                </c:pt>
                <c:pt idx="16">
                  <c:v>Edycja 2017, N=636</c:v>
                </c:pt>
              </c:strCache>
            </c:strRef>
          </c:cat>
          <c:val>
            <c:numRef>
              <c:f>Sheet1!$C$2:$C$18</c:f>
              <c:numCache>
                <c:formatCode>###0%</c:formatCode>
                <c:ptCount val="17"/>
                <c:pt idx="0">
                  <c:v>3.125E-2</c:v>
                </c:pt>
                <c:pt idx="1">
                  <c:v>4.0816326530612249E-2</c:v>
                </c:pt>
                <c:pt idx="3">
                  <c:v>3.5714285714285712E-2</c:v>
                </c:pt>
                <c:pt idx="4">
                  <c:v>0.125</c:v>
                </c:pt>
                <c:pt idx="5">
                  <c:v>0.125</c:v>
                </c:pt>
                <c:pt idx="6">
                  <c:v>0.17391304347826086</c:v>
                </c:pt>
                <c:pt idx="7">
                  <c:v>0.21875</c:v>
                </c:pt>
                <c:pt idx="8">
                  <c:v>0.27272727272727271</c:v>
                </c:pt>
                <c:pt idx="9">
                  <c:v>0.30927835051546393</c:v>
                </c:pt>
                <c:pt idx="10">
                  <c:v>0.35714285714285715</c:v>
                </c:pt>
                <c:pt idx="11">
                  <c:v>0.33333333333333326</c:v>
                </c:pt>
                <c:pt idx="12">
                  <c:v>0.31944444444444442</c:v>
                </c:pt>
                <c:pt idx="13">
                  <c:v>0.27272727272727271</c:v>
                </c:pt>
                <c:pt idx="14">
                  <c:v>0.29032258064516131</c:v>
                </c:pt>
                <c:pt idx="16">
                  <c:v>0.20911949685534592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9EB-A2A0-3352B50C45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Ani dobrze, ani źle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-3.3272015889876426E-3"/>
                  <c:y val="5.34452400911682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8F6-49EB-A2A0-3352B50C4518}"/>
                </c:ext>
              </c:extLst>
            </c:dLbl>
            <c:dLbl>
              <c:idx val="4"/>
              <c:layout>
                <c:manualLayout>
                  <c:x val="-9.9816047669629357E-3"/>
                  <c:y val="4.208286621351846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8F6-49EB-A2A0-3352B50C4518}"/>
                </c:ext>
              </c:extLst>
            </c:dLbl>
            <c:dLbl>
              <c:idx val="13"/>
              <c:layout>
                <c:manualLayout>
                  <c:x val="-6.6544031779752896E-3"/>
                  <c:y val="-2.671420347234151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8F6-49EB-A2A0-3352B50C451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Tarnowskie Góry - Zabytkowa Kopalnia Srebra, N=32</c:v>
                </c:pt>
                <c:pt idx="1">
                  <c:v>Zabrze - Szyb Maciej, N=49</c:v>
                </c:pt>
                <c:pt idx="2">
                  <c:v>Czeladź - GSW Elektrownia, N=22</c:v>
                </c:pt>
                <c:pt idx="3">
                  <c:v>Łaziska Górne - Muzeum Energetyki, N=28</c:v>
                </c:pt>
                <c:pt idx="4">
                  <c:v>Zabrze - Sztolnia Królowa Luiza, N=88</c:v>
                </c:pt>
                <c:pt idx="5">
                  <c:v>Karchowice - Zabytkowa Stacja Wodociągowa Zawada, N=32</c:v>
                </c:pt>
                <c:pt idx="6">
                  <c:v>Bielsko-Biała - Stara Fabryka, N=23</c:v>
                </c:pt>
                <c:pt idx="7">
                  <c:v>Częstochowa - Muzeum Historii Kolei, N=32</c:v>
                </c:pt>
                <c:pt idx="8">
                  <c:v>Chorzów - Muzeum Hutnictwa, N=33</c:v>
                </c:pt>
                <c:pt idx="9">
                  <c:v>Katowice - Muzeum Śląskie, N=97</c:v>
                </c:pt>
                <c:pt idx="10">
                  <c:v>Czerwionka - Leszczyny - Familoki, N=42</c:v>
                </c:pt>
                <c:pt idx="11">
                  <c:v>Tychy - Muzeum Tyskich Browarów Książęcych, N=33</c:v>
                </c:pt>
                <c:pt idx="12">
                  <c:v>Gliwice - Nowe Gliwice, Oddział Odlewnictwa Artystycznego, N=72</c:v>
                </c:pt>
                <c:pt idx="13">
                  <c:v>Żarki - Stary Młyn, N=22</c:v>
                </c:pt>
                <c:pt idx="14">
                  <c:v>Katowice - Giszowiec, N=31</c:v>
                </c:pt>
                <c:pt idx="16">
                  <c:v>Edycja 2017, N=636</c:v>
                </c:pt>
              </c:strCache>
            </c:strRef>
          </c:cat>
          <c:val>
            <c:numRef>
              <c:f>Sheet1!$D$2:$D$18</c:f>
              <c:numCache>
                <c:formatCode>###0%</c:formatCode>
                <c:ptCount val="17"/>
                <c:pt idx="2">
                  <c:v>4.5454545454545456E-2</c:v>
                </c:pt>
                <c:pt idx="3">
                  <c:v>3.5714285714285712E-2</c:v>
                </c:pt>
                <c:pt idx="4">
                  <c:v>2.2727272727272728E-2</c:v>
                </c:pt>
                <c:pt idx="11">
                  <c:v>9.0909090909090912E-2</c:v>
                </c:pt>
                <c:pt idx="12">
                  <c:v>5.5555555555555552E-2</c:v>
                </c:pt>
                <c:pt idx="13">
                  <c:v>0.18181818181818182</c:v>
                </c:pt>
                <c:pt idx="14">
                  <c:v>0.16129032258064516</c:v>
                </c:pt>
                <c:pt idx="16">
                  <c:v>3.1446540880503145E-2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F6-49EB-A2A0-3352B50C451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rgbClr val="FCBB7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F6-49EB-A2A0-3352B50C4518}"/>
                </c:ext>
              </c:extLst>
            </c:dLbl>
            <c:dLbl>
              <c:idx val="1"/>
              <c:layout>
                <c:manualLayout>
                  <c:x val="4.9908023834815953E-3"/>
                  <c:y val="2.62677669384254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F6-49EB-A2A0-3352B50C4518}"/>
                </c:ext>
              </c:extLst>
            </c:dLbl>
            <c:dLbl>
              <c:idx val="2"/>
              <c:layout>
                <c:manualLayout>
                  <c:x val="-1.4972407150444393E-2"/>
                  <c:y val="4.12779194746682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F6-49EB-A2A0-3352B50C451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F6-49EB-A2A0-3352B50C4518}"/>
                </c:ext>
              </c:extLst>
            </c:dLbl>
            <c:dLbl>
              <c:idx val="4"/>
              <c:layout>
                <c:manualLayout>
                  <c:x val="-6.6544031779751699E-3"/>
                  <c:y val="-1.60331511986884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8F6-49EB-A2A0-3352B50C4518}"/>
                </c:ext>
              </c:extLst>
            </c:dLbl>
            <c:dLbl>
              <c:idx val="8"/>
              <c:layout>
                <c:manualLayout>
                  <c:x val="3.3592431492930975E-3"/>
                  <c:y val="-2.6722620045584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F6-49EB-A2A0-3352B50C4518}"/>
                </c:ext>
              </c:extLst>
            </c:dLbl>
            <c:dLbl>
              <c:idx val="13"/>
              <c:layout>
                <c:manualLayout>
                  <c:x val="-2.8786333223430548E-3"/>
                  <c:y val="-2.67184117589628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8F6-49EB-A2A0-3352B50C451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8F6-49EB-A2A0-3352B50C451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Tarnowskie Góry - Zabytkowa Kopalnia Srebra, N=32</c:v>
                </c:pt>
                <c:pt idx="1">
                  <c:v>Zabrze - Szyb Maciej, N=49</c:v>
                </c:pt>
                <c:pt idx="2">
                  <c:v>Czeladź - GSW Elektrownia, N=22</c:v>
                </c:pt>
                <c:pt idx="3">
                  <c:v>Łaziska Górne - Muzeum Energetyki, N=28</c:v>
                </c:pt>
                <c:pt idx="4">
                  <c:v>Zabrze - Sztolnia Królowa Luiza, N=88</c:v>
                </c:pt>
                <c:pt idx="5">
                  <c:v>Karchowice - Zabytkowa Stacja Wodociągowa Zawada, N=32</c:v>
                </c:pt>
                <c:pt idx="6">
                  <c:v>Bielsko-Biała - Stara Fabryka, N=23</c:v>
                </c:pt>
                <c:pt idx="7">
                  <c:v>Częstochowa - Muzeum Historii Kolei, N=32</c:v>
                </c:pt>
                <c:pt idx="8">
                  <c:v>Chorzów - Muzeum Hutnictwa, N=33</c:v>
                </c:pt>
                <c:pt idx="9">
                  <c:v>Katowice - Muzeum Śląskie, N=97</c:v>
                </c:pt>
                <c:pt idx="10">
                  <c:v>Czerwionka - Leszczyny - Familoki, N=42</c:v>
                </c:pt>
                <c:pt idx="11">
                  <c:v>Tychy - Muzeum Tyskich Browarów Książęcych, N=33</c:v>
                </c:pt>
                <c:pt idx="12">
                  <c:v>Gliwice - Nowe Gliwice, Oddział Odlewnictwa Artystycznego, N=72</c:v>
                </c:pt>
                <c:pt idx="13">
                  <c:v>Żarki - Stary Młyn, N=22</c:v>
                </c:pt>
                <c:pt idx="14">
                  <c:v>Katowice - Giszowiec, N=31</c:v>
                </c:pt>
                <c:pt idx="16">
                  <c:v>Edycja 2017, N=636</c:v>
                </c:pt>
              </c:strCache>
            </c:strRef>
          </c:cat>
          <c:val>
            <c:numRef>
              <c:f>Sheet1!$E$2:$E$18</c:f>
              <c:numCache>
                <c:formatCode>###0%</c:formatCode>
                <c:ptCount val="17"/>
                <c:pt idx="10">
                  <c:v>2.3809523809523808E-2</c:v>
                </c:pt>
                <c:pt idx="14">
                  <c:v>6.4516129032258063E-2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8F6-49EB-A2A0-3352B50C451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Bardzo źle</c:v>
                </c:pt>
              </c:strCache>
            </c:strRef>
          </c:tx>
          <c:spPr>
            <a:solidFill>
              <a:srgbClr val="C5281C"/>
            </a:solidFill>
          </c:spPr>
          <c:invertIfNegative val="0"/>
          <c:dLbls>
            <c:dLbl>
              <c:idx val="4"/>
              <c:layout>
                <c:manualLayout>
                  <c:x val="1.6636007944938207E-3"/>
                  <c:y val="1.33615204371232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8F6-49EB-A2A0-3352B50C4518}"/>
                </c:ext>
              </c:extLst>
            </c:dLbl>
            <c:dLbl>
              <c:idx val="5"/>
              <c:layout>
                <c:manualLayout>
                  <c:x val="2.3514702045051798E-2"/>
                  <c:y val="2.6722620045584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8F6-49EB-A2A0-3352B50C4518}"/>
                </c:ext>
              </c:extLst>
            </c:dLbl>
            <c:dLbl>
              <c:idx val="7"/>
              <c:layout>
                <c:manualLayout>
                  <c:x val="-4.9909333756698914E-3"/>
                  <c:y val="2.104143310675923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8F6-49EB-A2A0-3352B50C4518}"/>
                </c:ext>
              </c:extLst>
            </c:dLbl>
            <c:dLbl>
              <c:idx val="13"/>
              <c:layout>
                <c:manualLayout>
                  <c:x val="2.3498699351308973E-2"/>
                  <c:y val="-2.6714203472341476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8F6-49EB-A2A0-3352B50C451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Tarnowskie Góry - Zabytkowa Kopalnia Srebra, N=32</c:v>
                </c:pt>
                <c:pt idx="1">
                  <c:v>Zabrze - Szyb Maciej, N=49</c:v>
                </c:pt>
                <c:pt idx="2">
                  <c:v>Czeladź - GSW Elektrownia, N=22</c:v>
                </c:pt>
                <c:pt idx="3">
                  <c:v>Łaziska Górne - Muzeum Energetyki, N=28</c:v>
                </c:pt>
                <c:pt idx="4">
                  <c:v>Zabrze - Sztolnia Królowa Luiza, N=88</c:v>
                </c:pt>
                <c:pt idx="5">
                  <c:v>Karchowice - Zabytkowa Stacja Wodociągowa Zawada, N=32</c:v>
                </c:pt>
                <c:pt idx="6">
                  <c:v>Bielsko-Biała - Stara Fabryka, N=23</c:v>
                </c:pt>
                <c:pt idx="7">
                  <c:v>Częstochowa - Muzeum Historii Kolei, N=32</c:v>
                </c:pt>
                <c:pt idx="8">
                  <c:v>Chorzów - Muzeum Hutnictwa, N=33</c:v>
                </c:pt>
                <c:pt idx="9">
                  <c:v>Katowice - Muzeum Śląskie, N=97</c:v>
                </c:pt>
                <c:pt idx="10">
                  <c:v>Czerwionka - Leszczyny - Familoki, N=42</c:v>
                </c:pt>
                <c:pt idx="11">
                  <c:v>Tychy - Muzeum Tyskich Browarów Książęcych, N=33</c:v>
                </c:pt>
                <c:pt idx="12">
                  <c:v>Gliwice - Nowe Gliwice, Oddział Odlewnictwa Artystycznego, N=72</c:v>
                </c:pt>
                <c:pt idx="13">
                  <c:v>Żarki - Stary Młyn, N=22</c:v>
                </c:pt>
                <c:pt idx="14">
                  <c:v>Katowice - Giszowiec, N=31</c:v>
                </c:pt>
                <c:pt idx="16">
                  <c:v>Edycja 2017, N=636</c:v>
                </c:pt>
              </c:strCache>
            </c:strRef>
          </c:cat>
          <c:val>
            <c:numRef>
              <c:f>Sheet1!$F$2:$F$18</c:f>
              <c:numCache>
                <c:formatCode>###0%</c:formatCode>
                <c:ptCount val="17"/>
                <c:pt idx="5">
                  <c:v>3.125E-2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F8F6-49EB-A2A0-3352B50C451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3180039724691096E-3"/>
                  <c:y val="-7.66581490945449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8F6-49EB-A2A0-3352B50C4518}"/>
                </c:ext>
              </c:extLst>
            </c:dLbl>
            <c:dLbl>
              <c:idx val="1"/>
              <c:layout>
                <c:manualLayout>
                  <c:x val="8.3180039724692362E-3"/>
                  <c:y val="-3.37725477311032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8F6-49EB-A2A0-3352B50C4518}"/>
                </c:ext>
              </c:extLst>
            </c:dLbl>
            <c:dLbl>
              <c:idx val="3"/>
              <c:layout>
                <c:manualLayout>
                  <c:x val="8.3180039724691096E-3"/>
                  <c:y val="5.34515525211002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8F6-49EB-A2A0-3352B50C4518}"/>
                </c:ext>
              </c:extLst>
            </c:dLbl>
            <c:dLbl>
              <c:idx val="4"/>
              <c:layout>
                <c:manualLayout>
                  <c:x val="9.981604766962816E-3"/>
                  <c:y val="4.899090413646605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8F6-49EB-A2A0-3352B50C4518}"/>
                </c:ext>
              </c:extLst>
            </c:dLbl>
            <c:dLbl>
              <c:idx val="8"/>
              <c:layout>
                <c:manualLayout>
                  <c:x val="6.6542721857868756E-3"/>
                  <c:y val="-5.34431359478577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8F6-49EB-A2A0-3352B50C4518}"/>
                </c:ext>
              </c:extLst>
            </c:dLbl>
            <c:dLbl>
              <c:idx val="9"/>
              <c:layout>
                <c:manualLayout>
                  <c:x val="2.0155458895758573E-2"/>
                  <c:y val="2.10414331067592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8F6-49EB-A2A0-3352B50C4518}"/>
                </c:ext>
              </c:extLst>
            </c:dLbl>
            <c:dLbl>
              <c:idx val="10"/>
              <c:layout>
                <c:manualLayout>
                  <c:x val="1.0077597194212121E-2"/>
                  <c:y val="2.10414331067592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8F6-49EB-A2A0-3352B50C4518}"/>
                </c:ext>
              </c:extLst>
            </c:dLbl>
            <c:dLbl>
              <c:idx val="13"/>
              <c:layout>
                <c:manualLayout>
                  <c:x val="1.3308806355950603E-2"/>
                  <c:y val="1.33615204371232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8F6-49EB-A2A0-3352B50C451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8F6-49EB-A2A0-3352B50C4518}"/>
                </c:ext>
              </c:extLst>
            </c:dLbl>
            <c:dLbl>
              <c:idx val="16"/>
              <c:layout>
                <c:manualLayout>
                  <c:x val="1.5559711618510181E-2"/>
                  <c:y val="-2.6720515902273491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0F5-4EB6-95D2-B504A039C35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Tarnowskie Góry - Zabytkowa Kopalnia Srebra, N=32</c:v>
                </c:pt>
                <c:pt idx="1">
                  <c:v>Zabrze - Szyb Maciej, N=49</c:v>
                </c:pt>
                <c:pt idx="2">
                  <c:v>Czeladź - GSW Elektrownia, N=22</c:v>
                </c:pt>
                <c:pt idx="3">
                  <c:v>Łaziska Górne - Muzeum Energetyki, N=28</c:v>
                </c:pt>
                <c:pt idx="4">
                  <c:v>Zabrze - Sztolnia Królowa Luiza, N=88</c:v>
                </c:pt>
                <c:pt idx="5">
                  <c:v>Karchowice - Zabytkowa Stacja Wodociągowa Zawada, N=32</c:v>
                </c:pt>
                <c:pt idx="6">
                  <c:v>Bielsko-Biała - Stara Fabryka, N=23</c:v>
                </c:pt>
                <c:pt idx="7">
                  <c:v>Częstochowa - Muzeum Historii Kolei, N=32</c:v>
                </c:pt>
                <c:pt idx="8">
                  <c:v>Chorzów - Muzeum Hutnictwa, N=33</c:v>
                </c:pt>
                <c:pt idx="9">
                  <c:v>Katowice - Muzeum Śląskie, N=97</c:v>
                </c:pt>
                <c:pt idx="10">
                  <c:v>Czerwionka - Leszczyny - Familoki, N=42</c:v>
                </c:pt>
                <c:pt idx="11">
                  <c:v>Tychy - Muzeum Tyskich Browarów Książęcych, N=33</c:v>
                </c:pt>
                <c:pt idx="12">
                  <c:v>Gliwice - Nowe Gliwice, Oddział Odlewnictwa Artystycznego, N=72</c:v>
                </c:pt>
                <c:pt idx="13">
                  <c:v>Żarki - Stary Młyn, N=22</c:v>
                </c:pt>
                <c:pt idx="14">
                  <c:v>Katowice - Giszowiec, N=31</c:v>
                </c:pt>
                <c:pt idx="16">
                  <c:v>Edycja 2017, N=636</c:v>
                </c:pt>
              </c:strCache>
            </c:strRef>
          </c:cat>
          <c:val>
            <c:numRef>
              <c:f>Sheet1!$G$2:$G$18</c:f>
              <c:numCache>
                <c:formatCode>###0%</c:formatCode>
                <c:ptCount val="17"/>
                <c:pt idx="7">
                  <c:v>3.125E-2</c:v>
                </c:pt>
                <c:pt idx="12">
                  <c:v>5.5555555555555552E-2</c:v>
                </c:pt>
                <c:pt idx="14">
                  <c:v>6.4516129032258063E-2</c:v>
                </c:pt>
                <c:pt idx="16">
                  <c:v>1.10062893081761E-2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F8F6-49EB-A2A0-3352B50C45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overlap val="100"/>
        <c:axId val="143815808"/>
        <c:axId val="143817344"/>
      </c:barChart>
      <c:catAx>
        <c:axId val="143815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/>
            </a:pPr>
            <a:endParaRPr lang="pl-PL"/>
          </a:p>
        </c:txPr>
        <c:crossAx val="1438173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81734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3815808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4.3255181516696155E-2"/>
          <c:y val="1.60335720273505E-2"/>
          <c:w val="0.9553117503283528"/>
          <c:h val="9.1512769624923829E-2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764984849700744"/>
          <c:y val="0.12178276487797653"/>
          <c:w val="0.60424526924529065"/>
          <c:h val="0.83127779573313398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rgbClr val="477237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Zabrze - Szyb Maciej, N=49</c:v>
                </c:pt>
                <c:pt idx="1">
                  <c:v>Czeladź - GSW Elektrownia, N=22</c:v>
                </c:pt>
                <c:pt idx="2">
                  <c:v>Karchowice - Zabytkowa Stacja Wodociągowa Zawada, N=32</c:v>
                </c:pt>
                <c:pt idx="3">
                  <c:v>Tarnowskie Góry - Zabytkowa Kopalnia Srebra, N=32</c:v>
                </c:pt>
                <c:pt idx="4">
                  <c:v>Łaziska Górne - Muzeum Energetyki, N=28</c:v>
                </c:pt>
                <c:pt idx="5">
                  <c:v>Zabrze - Sztolnia Królowa Luiza, N=88</c:v>
                </c:pt>
                <c:pt idx="6">
                  <c:v>Bielsko-Biała - Stara Fabryka, N=23</c:v>
                </c:pt>
                <c:pt idx="7">
                  <c:v>Częstochowa - Muzeum Historii Kolei, N=32</c:v>
                </c:pt>
                <c:pt idx="8">
                  <c:v>Katowice - Muzeum Śląskie, N=97</c:v>
                </c:pt>
                <c:pt idx="9">
                  <c:v>Tychy - Muzeum Tyskich Browarów Książęcych, N=33</c:v>
                </c:pt>
                <c:pt idx="10">
                  <c:v>Katowice - Giszowiec, N=31</c:v>
                </c:pt>
                <c:pt idx="11">
                  <c:v>Czerwionka - Leszczyny - Familoki, N=42</c:v>
                </c:pt>
                <c:pt idx="12">
                  <c:v>Chorzów - Muzeum Hutnictwa, N=33</c:v>
                </c:pt>
                <c:pt idx="13">
                  <c:v>Żarki - Stary Młyn, N=22</c:v>
                </c:pt>
                <c:pt idx="14">
                  <c:v>Gliwice - Nowe Gliwice, Oddział Odlewnictwa Artystycznego, N=72</c:v>
                </c:pt>
                <c:pt idx="16">
                  <c:v>Edycja 2017, N=636</c:v>
                </c:pt>
              </c:strCache>
            </c:strRef>
          </c:cat>
          <c:val>
            <c:numRef>
              <c:f>Sheet1!$B$2:$B$18</c:f>
              <c:numCache>
                <c:formatCode>###0%</c:formatCode>
                <c:ptCount val="17"/>
                <c:pt idx="0">
                  <c:v>0.97959183673469385</c:v>
                </c:pt>
                <c:pt idx="1">
                  <c:v>0.95454545454545459</c:v>
                </c:pt>
                <c:pt idx="2">
                  <c:v>0.9375</c:v>
                </c:pt>
                <c:pt idx="3">
                  <c:v>0.9375</c:v>
                </c:pt>
                <c:pt idx="4">
                  <c:v>0.8928571428571429</c:v>
                </c:pt>
                <c:pt idx="5">
                  <c:v>0.88636363636363635</c:v>
                </c:pt>
                <c:pt idx="6">
                  <c:v>0.82608695652173902</c:v>
                </c:pt>
                <c:pt idx="7">
                  <c:v>0.75</c:v>
                </c:pt>
                <c:pt idx="8">
                  <c:v>0.72164948453608246</c:v>
                </c:pt>
                <c:pt idx="9">
                  <c:v>0.69696969696969702</c:v>
                </c:pt>
                <c:pt idx="10">
                  <c:v>0.64516129032258063</c:v>
                </c:pt>
                <c:pt idx="11">
                  <c:v>0.6428571428571429</c:v>
                </c:pt>
                <c:pt idx="12">
                  <c:v>0.63636363636363635</c:v>
                </c:pt>
                <c:pt idx="13">
                  <c:v>0.54545454545454541</c:v>
                </c:pt>
                <c:pt idx="14">
                  <c:v>0.51388888888888884</c:v>
                </c:pt>
                <c:pt idx="16">
                  <c:v>0.76257861635220126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9EB-A2A0-3352B50C451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rgbClr val="AEBB76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Zabrze - Szyb Maciej, N=49</c:v>
                </c:pt>
                <c:pt idx="1">
                  <c:v>Czeladź - GSW Elektrownia, N=22</c:v>
                </c:pt>
                <c:pt idx="2">
                  <c:v>Karchowice - Zabytkowa Stacja Wodociągowa Zawada, N=32</c:v>
                </c:pt>
                <c:pt idx="3">
                  <c:v>Tarnowskie Góry - Zabytkowa Kopalnia Srebra, N=32</c:v>
                </c:pt>
                <c:pt idx="4">
                  <c:v>Łaziska Górne - Muzeum Energetyki, N=28</c:v>
                </c:pt>
                <c:pt idx="5">
                  <c:v>Zabrze - Sztolnia Królowa Luiza, N=88</c:v>
                </c:pt>
                <c:pt idx="6">
                  <c:v>Bielsko-Biała - Stara Fabryka, N=23</c:v>
                </c:pt>
                <c:pt idx="7">
                  <c:v>Częstochowa - Muzeum Historii Kolei, N=32</c:v>
                </c:pt>
                <c:pt idx="8">
                  <c:v>Katowice - Muzeum Śląskie, N=97</c:v>
                </c:pt>
                <c:pt idx="9">
                  <c:v>Tychy - Muzeum Tyskich Browarów Książęcych, N=33</c:v>
                </c:pt>
                <c:pt idx="10">
                  <c:v>Katowice - Giszowiec, N=31</c:v>
                </c:pt>
                <c:pt idx="11">
                  <c:v>Czerwionka - Leszczyny - Familoki, N=42</c:v>
                </c:pt>
                <c:pt idx="12">
                  <c:v>Chorzów - Muzeum Hutnictwa, N=33</c:v>
                </c:pt>
                <c:pt idx="13">
                  <c:v>Żarki - Stary Młyn, N=22</c:v>
                </c:pt>
                <c:pt idx="14">
                  <c:v>Gliwice - Nowe Gliwice, Oddział Odlewnictwa Artystycznego, N=72</c:v>
                </c:pt>
                <c:pt idx="16">
                  <c:v>Edycja 2017, N=636</c:v>
                </c:pt>
              </c:strCache>
            </c:strRef>
          </c:cat>
          <c:val>
            <c:numRef>
              <c:f>Sheet1!$C$2:$C$18</c:f>
              <c:numCache>
                <c:formatCode>###0%</c:formatCode>
                <c:ptCount val="17"/>
                <c:pt idx="0">
                  <c:v>2.0408163265306124E-2</c:v>
                </c:pt>
                <c:pt idx="2">
                  <c:v>3.125E-2</c:v>
                </c:pt>
                <c:pt idx="3">
                  <c:v>6.25E-2</c:v>
                </c:pt>
                <c:pt idx="4">
                  <c:v>7.1428571428571425E-2</c:v>
                </c:pt>
                <c:pt idx="5">
                  <c:v>0.11363636363636363</c:v>
                </c:pt>
                <c:pt idx="6">
                  <c:v>0.17391304347826086</c:v>
                </c:pt>
                <c:pt idx="7">
                  <c:v>0.25</c:v>
                </c:pt>
                <c:pt idx="8">
                  <c:v>0.26804123711340205</c:v>
                </c:pt>
                <c:pt idx="9">
                  <c:v>0.24242424242424243</c:v>
                </c:pt>
                <c:pt idx="10">
                  <c:v>0.25806451612903225</c:v>
                </c:pt>
                <c:pt idx="11">
                  <c:v>0.30952380952380953</c:v>
                </c:pt>
                <c:pt idx="12">
                  <c:v>0.33333333333333326</c:v>
                </c:pt>
                <c:pt idx="13">
                  <c:v>0.36363636363636365</c:v>
                </c:pt>
                <c:pt idx="14">
                  <c:v>0.375</c:v>
                </c:pt>
                <c:pt idx="16">
                  <c:v>0.20283018867924529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9EB-A2A0-3352B50C45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Ani dobrze, ani źle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-3.3272015889876426E-3"/>
                  <c:y val="5.34452400911682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F6-49EB-A2A0-3352B50C4518}"/>
                </c:ext>
              </c:extLst>
            </c:dLbl>
            <c:dLbl>
              <c:idx val="4"/>
              <c:layout>
                <c:manualLayout>
                  <c:x val="-9.9816047669629357E-3"/>
                  <c:y val="4.208286621351846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F6-49EB-A2A0-3352B50C4518}"/>
                </c:ext>
              </c:extLst>
            </c:dLbl>
            <c:dLbl>
              <c:idx val="13"/>
              <c:layout>
                <c:manualLayout>
                  <c:x val="-6.6544031779752896E-3"/>
                  <c:y val="-2.671420347234151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8F6-49EB-A2A0-3352B50C451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Zabrze - Szyb Maciej, N=49</c:v>
                </c:pt>
                <c:pt idx="1">
                  <c:v>Czeladź - GSW Elektrownia, N=22</c:v>
                </c:pt>
                <c:pt idx="2">
                  <c:v>Karchowice - Zabytkowa Stacja Wodociągowa Zawada, N=32</c:v>
                </c:pt>
                <c:pt idx="3">
                  <c:v>Tarnowskie Góry - Zabytkowa Kopalnia Srebra, N=32</c:v>
                </c:pt>
                <c:pt idx="4">
                  <c:v>Łaziska Górne - Muzeum Energetyki, N=28</c:v>
                </c:pt>
                <c:pt idx="5">
                  <c:v>Zabrze - Sztolnia Królowa Luiza, N=88</c:v>
                </c:pt>
                <c:pt idx="6">
                  <c:v>Bielsko-Biała - Stara Fabryka, N=23</c:v>
                </c:pt>
                <c:pt idx="7">
                  <c:v>Częstochowa - Muzeum Historii Kolei, N=32</c:v>
                </c:pt>
                <c:pt idx="8">
                  <c:v>Katowice - Muzeum Śląskie, N=97</c:v>
                </c:pt>
                <c:pt idx="9">
                  <c:v>Tychy - Muzeum Tyskich Browarów Książęcych, N=33</c:v>
                </c:pt>
                <c:pt idx="10">
                  <c:v>Katowice - Giszowiec, N=31</c:v>
                </c:pt>
                <c:pt idx="11">
                  <c:v>Czerwionka - Leszczyny - Familoki, N=42</c:v>
                </c:pt>
                <c:pt idx="12">
                  <c:v>Chorzów - Muzeum Hutnictwa, N=33</c:v>
                </c:pt>
                <c:pt idx="13">
                  <c:v>Żarki - Stary Młyn, N=22</c:v>
                </c:pt>
                <c:pt idx="14">
                  <c:v>Gliwice - Nowe Gliwice, Oddział Odlewnictwa Artystycznego, N=72</c:v>
                </c:pt>
                <c:pt idx="16">
                  <c:v>Edycja 2017, N=636</c:v>
                </c:pt>
              </c:strCache>
            </c:strRef>
          </c:cat>
          <c:val>
            <c:numRef>
              <c:f>Sheet1!$D$2:$D$18</c:f>
              <c:numCache>
                <c:formatCode>###0%</c:formatCode>
                <c:ptCount val="17"/>
                <c:pt idx="1">
                  <c:v>4.5454545454545456E-2</c:v>
                </c:pt>
                <c:pt idx="2">
                  <c:v>3.125E-2</c:v>
                </c:pt>
                <c:pt idx="8">
                  <c:v>1.0309278350515462E-2</c:v>
                </c:pt>
                <c:pt idx="9">
                  <c:v>6.0606060606060608E-2</c:v>
                </c:pt>
                <c:pt idx="10">
                  <c:v>3.2258064516129031E-2</c:v>
                </c:pt>
                <c:pt idx="11">
                  <c:v>4.7619047619047616E-2</c:v>
                </c:pt>
                <c:pt idx="13">
                  <c:v>9.0909090909090912E-2</c:v>
                </c:pt>
                <c:pt idx="14">
                  <c:v>4.1666666666666657E-2</c:v>
                </c:pt>
                <c:pt idx="16">
                  <c:v>2.0440251572327043E-2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F6-49EB-A2A0-3352B50C451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rgbClr val="FCBB7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F6-49EB-A2A0-3352B50C4518}"/>
                </c:ext>
              </c:extLst>
            </c:dLbl>
            <c:dLbl>
              <c:idx val="1"/>
              <c:layout>
                <c:manualLayout>
                  <c:x val="4.9908023834815953E-3"/>
                  <c:y val="2.62677669384254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F6-49EB-A2A0-3352B50C4518}"/>
                </c:ext>
              </c:extLst>
            </c:dLbl>
            <c:dLbl>
              <c:idx val="2"/>
              <c:layout>
                <c:manualLayout>
                  <c:x val="-1.4972407150444393E-2"/>
                  <c:y val="4.12779194746682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F6-49EB-A2A0-3352B50C451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F6-49EB-A2A0-3352B50C4518}"/>
                </c:ext>
              </c:extLst>
            </c:dLbl>
            <c:dLbl>
              <c:idx val="4"/>
              <c:layout>
                <c:manualLayout>
                  <c:x val="-6.6544031779751699E-3"/>
                  <c:y val="-1.60331511986884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8F6-49EB-A2A0-3352B50C4518}"/>
                </c:ext>
              </c:extLst>
            </c:dLbl>
            <c:dLbl>
              <c:idx val="8"/>
              <c:layout>
                <c:manualLayout>
                  <c:x val="3.3592431492930975E-3"/>
                  <c:y val="-2.6722620045584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F6-49EB-A2A0-3352B50C4518}"/>
                </c:ext>
              </c:extLst>
            </c:dLbl>
            <c:dLbl>
              <c:idx val="13"/>
              <c:layout>
                <c:manualLayout>
                  <c:x val="-2.8786333223430548E-3"/>
                  <c:y val="-2.67184117589628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8F6-49EB-A2A0-3352B50C451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8F6-49EB-A2A0-3352B50C451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Zabrze - Szyb Maciej, N=49</c:v>
                </c:pt>
                <c:pt idx="1">
                  <c:v>Czeladź - GSW Elektrownia, N=22</c:v>
                </c:pt>
                <c:pt idx="2">
                  <c:v>Karchowice - Zabytkowa Stacja Wodociągowa Zawada, N=32</c:v>
                </c:pt>
                <c:pt idx="3">
                  <c:v>Tarnowskie Góry - Zabytkowa Kopalnia Srebra, N=32</c:v>
                </c:pt>
                <c:pt idx="4">
                  <c:v>Łaziska Górne - Muzeum Energetyki, N=28</c:v>
                </c:pt>
                <c:pt idx="5">
                  <c:v>Zabrze - Sztolnia Królowa Luiza, N=88</c:v>
                </c:pt>
                <c:pt idx="6">
                  <c:v>Bielsko-Biała - Stara Fabryka, N=23</c:v>
                </c:pt>
                <c:pt idx="7">
                  <c:v>Częstochowa - Muzeum Historii Kolei, N=32</c:v>
                </c:pt>
                <c:pt idx="8">
                  <c:v>Katowice - Muzeum Śląskie, N=97</c:v>
                </c:pt>
                <c:pt idx="9">
                  <c:v>Tychy - Muzeum Tyskich Browarów Książęcych, N=33</c:v>
                </c:pt>
                <c:pt idx="10">
                  <c:v>Katowice - Giszowiec, N=31</c:v>
                </c:pt>
                <c:pt idx="11">
                  <c:v>Czerwionka - Leszczyny - Familoki, N=42</c:v>
                </c:pt>
                <c:pt idx="12">
                  <c:v>Chorzów - Muzeum Hutnictwa, N=33</c:v>
                </c:pt>
                <c:pt idx="13">
                  <c:v>Żarki - Stary Młyn, N=22</c:v>
                </c:pt>
                <c:pt idx="14">
                  <c:v>Gliwice - Nowe Gliwice, Oddział Odlewnictwa Artystycznego, N=72</c:v>
                </c:pt>
                <c:pt idx="16">
                  <c:v>Edycja 2017, N=636</c:v>
                </c:pt>
              </c:strCache>
            </c:strRef>
          </c:cat>
          <c:val>
            <c:numRef>
              <c:f>Sheet1!$E$2:$E$18</c:f>
              <c:numCache>
                <c:formatCode>###0%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E-F8F6-49EB-A2A0-3352B50C451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Bardzo źle</c:v>
                </c:pt>
              </c:strCache>
            </c:strRef>
          </c:tx>
          <c:spPr>
            <a:solidFill>
              <a:srgbClr val="C5281C"/>
            </a:solidFill>
          </c:spPr>
          <c:invertIfNegative val="0"/>
          <c:dLbls>
            <c:dLbl>
              <c:idx val="4"/>
              <c:layout>
                <c:manualLayout>
                  <c:x val="1.6636007944938207E-3"/>
                  <c:y val="1.33615204371232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8F6-49EB-A2A0-3352B50C4518}"/>
                </c:ext>
              </c:extLst>
            </c:dLbl>
            <c:dLbl>
              <c:idx val="5"/>
              <c:layout>
                <c:manualLayout>
                  <c:x val="2.3514702045051798E-2"/>
                  <c:y val="2.6722620045584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8F6-49EB-A2A0-3352B50C4518}"/>
                </c:ext>
              </c:extLst>
            </c:dLbl>
            <c:dLbl>
              <c:idx val="7"/>
              <c:layout>
                <c:manualLayout>
                  <c:x val="-4.9909333756698914E-3"/>
                  <c:y val="2.104143310675923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8F6-49EB-A2A0-3352B50C4518}"/>
                </c:ext>
              </c:extLst>
            </c:dLbl>
            <c:dLbl>
              <c:idx val="13"/>
              <c:layout>
                <c:manualLayout>
                  <c:x val="2.3498699351308973E-2"/>
                  <c:y val="-2.6714203472341476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8F6-49EB-A2A0-3352B50C451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Zabrze - Szyb Maciej, N=49</c:v>
                </c:pt>
                <c:pt idx="1">
                  <c:v>Czeladź - GSW Elektrownia, N=22</c:v>
                </c:pt>
                <c:pt idx="2">
                  <c:v>Karchowice - Zabytkowa Stacja Wodociągowa Zawada, N=32</c:v>
                </c:pt>
                <c:pt idx="3">
                  <c:v>Tarnowskie Góry - Zabytkowa Kopalnia Srebra, N=32</c:v>
                </c:pt>
                <c:pt idx="4">
                  <c:v>Łaziska Górne - Muzeum Energetyki, N=28</c:v>
                </c:pt>
                <c:pt idx="5">
                  <c:v>Zabrze - Sztolnia Królowa Luiza, N=88</c:v>
                </c:pt>
                <c:pt idx="6">
                  <c:v>Bielsko-Biała - Stara Fabryka, N=23</c:v>
                </c:pt>
                <c:pt idx="7">
                  <c:v>Częstochowa - Muzeum Historii Kolei, N=32</c:v>
                </c:pt>
                <c:pt idx="8">
                  <c:v>Katowice - Muzeum Śląskie, N=97</c:v>
                </c:pt>
                <c:pt idx="9">
                  <c:v>Tychy - Muzeum Tyskich Browarów Książęcych, N=33</c:v>
                </c:pt>
                <c:pt idx="10">
                  <c:v>Katowice - Giszowiec, N=31</c:v>
                </c:pt>
                <c:pt idx="11">
                  <c:v>Czerwionka - Leszczyny - Familoki, N=42</c:v>
                </c:pt>
                <c:pt idx="12">
                  <c:v>Chorzów - Muzeum Hutnictwa, N=33</c:v>
                </c:pt>
                <c:pt idx="13">
                  <c:v>Żarki - Stary Młyn, N=22</c:v>
                </c:pt>
                <c:pt idx="14">
                  <c:v>Gliwice - Nowe Gliwice, Oddział Odlewnictwa Artystycznego, N=72</c:v>
                </c:pt>
                <c:pt idx="16">
                  <c:v>Edycja 2017, N=636</c:v>
                </c:pt>
              </c:strCache>
            </c:strRef>
          </c:cat>
          <c:val>
            <c:numRef>
              <c:f>Sheet1!$F$2:$F$18</c:f>
              <c:numCache>
                <c:formatCode>###0%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13-F8F6-49EB-A2A0-3352B50C451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3180039724691096E-3"/>
                  <c:y val="-7.66581490945449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8F6-49EB-A2A0-3352B50C4518}"/>
                </c:ext>
              </c:extLst>
            </c:dLbl>
            <c:dLbl>
              <c:idx val="1"/>
              <c:layout>
                <c:manualLayout>
                  <c:x val="8.3180039724692362E-3"/>
                  <c:y val="-3.37725477311032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8F6-49EB-A2A0-3352B50C4518}"/>
                </c:ext>
              </c:extLst>
            </c:dLbl>
            <c:dLbl>
              <c:idx val="3"/>
              <c:layout>
                <c:manualLayout>
                  <c:x val="8.3180039724691096E-3"/>
                  <c:y val="5.34515525211002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8F6-49EB-A2A0-3352B50C4518}"/>
                </c:ext>
              </c:extLst>
            </c:dLbl>
            <c:dLbl>
              <c:idx val="4"/>
              <c:layout>
                <c:manualLayout>
                  <c:x val="2.2017400331572966E-3"/>
                  <c:y val="2.104143310675919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F8F6-49EB-A2A0-3352B50C4518}"/>
                </c:ext>
              </c:extLst>
            </c:dLbl>
            <c:dLbl>
              <c:idx val="8"/>
              <c:layout>
                <c:manualLayout>
                  <c:x val="6.6542721857868756E-3"/>
                  <c:y val="-5.34431359478577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8F6-49EB-A2A0-3352B50C4518}"/>
                </c:ext>
              </c:extLst>
            </c:dLbl>
            <c:dLbl>
              <c:idx val="9"/>
              <c:layout>
                <c:manualLayout>
                  <c:x val="2.0155458895758573E-2"/>
                  <c:y val="2.10414331067592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8F6-49EB-A2A0-3352B50C4518}"/>
                </c:ext>
              </c:extLst>
            </c:dLbl>
            <c:dLbl>
              <c:idx val="10"/>
              <c:layout>
                <c:manualLayout>
                  <c:x val="1.0077597194212121E-2"/>
                  <c:y val="2.10414331067592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F8F6-49EB-A2A0-3352B50C4518}"/>
                </c:ext>
              </c:extLst>
            </c:dLbl>
            <c:dLbl>
              <c:idx val="13"/>
              <c:layout>
                <c:manualLayout>
                  <c:x val="1.3308806355950603E-2"/>
                  <c:y val="1.33615204371232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8F6-49EB-A2A0-3352B50C451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8F6-49EB-A2A0-3352B50C4518}"/>
                </c:ext>
              </c:extLst>
            </c:dLbl>
            <c:dLbl>
              <c:idx val="16"/>
              <c:layout>
                <c:manualLayout>
                  <c:x val="1.5559711618510181E-2"/>
                  <c:y val="-2.6718411758962809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C1E-402D-8413-F2839C6D98D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Zabrze - Szyb Maciej, N=49</c:v>
                </c:pt>
                <c:pt idx="1">
                  <c:v>Czeladź - GSW Elektrownia, N=22</c:v>
                </c:pt>
                <c:pt idx="2">
                  <c:v>Karchowice - Zabytkowa Stacja Wodociągowa Zawada, N=32</c:v>
                </c:pt>
                <c:pt idx="3">
                  <c:v>Tarnowskie Góry - Zabytkowa Kopalnia Srebra, N=32</c:v>
                </c:pt>
                <c:pt idx="4">
                  <c:v>Łaziska Górne - Muzeum Energetyki, N=28</c:v>
                </c:pt>
                <c:pt idx="5">
                  <c:v>Zabrze - Sztolnia Królowa Luiza, N=88</c:v>
                </c:pt>
                <c:pt idx="6">
                  <c:v>Bielsko-Biała - Stara Fabryka, N=23</c:v>
                </c:pt>
                <c:pt idx="7">
                  <c:v>Częstochowa - Muzeum Historii Kolei, N=32</c:v>
                </c:pt>
                <c:pt idx="8">
                  <c:v>Katowice - Muzeum Śląskie, N=97</c:v>
                </c:pt>
                <c:pt idx="9">
                  <c:v>Tychy - Muzeum Tyskich Browarów Książęcych, N=33</c:v>
                </c:pt>
                <c:pt idx="10">
                  <c:v>Katowice - Giszowiec, N=31</c:v>
                </c:pt>
                <c:pt idx="11">
                  <c:v>Czerwionka - Leszczyny - Familoki, N=42</c:v>
                </c:pt>
                <c:pt idx="12">
                  <c:v>Chorzów - Muzeum Hutnictwa, N=33</c:v>
                </c:pt>
                <c:pt idx="13">
                  <c:v>Żarki - Stary Młyn, N=22</c:v>
                </c:pt>
                <c:pt idx="14">
                  <c:v>Gliwice - Nowe Gliwice, Oddział Odlewnictwa Artystycznego, N=72</c:v>
                </c:pt>
                <c:pt idx="16">
                  <c:v>Edycja 2017, N=636</c:v>
                </c:pt>
              </c:strCache>
            </c:strRef>
          </c:cat>
          <c:val>
            <c:numRef>
              <c:f>Sheet1!$G$2:$G$18</c:f>
              <c:numCache>
                <c:formatCode>###0%</c:formatCode>
                <c:ptCount val="17"/>
                <c:pt idx="4">
                  <c:v>3.5714285714285712E-2</c:v>
                </c:pt>
                <c:pt idx="10">
                  <c:v>6.4516129032258063E-2</c:v>
                </c:pt>
                <c:pt idx="12">
                  <c:v>3.0303030303030304E-2</c:v>
                </c:pt>
                <c:pt idx="14">
                  <c:v>6.9444444444444448E-2</c:v>
                </c:pt>
                <c:pt idx="16">
                  <c:v>1.4150943396226417E-2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F8F6-49EB-A2A0-3352B50C45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overlap val="100"/>
        <c:axId val="144298752"/>
        <c:axId val="144300288"/>
      </c:barChart>
      <c:catAx>
        <c:axId val="144298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/>
            </a:pPr>
            <a:endParaRPr lang="pl-PL"/>
          </a:p>
        </c:txPr>
        <c:crossAx val="144300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30028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4298752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4.3255181516696155E-2"/>
          <c:y val="1.60335720273505E-2"/>
          <c:w val="0.9553117503283528"/>
          <c:h val="9.1512769624923829E-2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764984849700744"/>
          <c:y val="0.12178276487797653"/>
          <c:w val="0.60424526924529065"/>
          <c:h val="0.83127779573313398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rgbClr val="477237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Zabrze - Szyb Maciej, N=49</c:v>
                </c:pt>
                <c:pt idx="1">
                  <c:v>Czeladź - GSW Elektrownia, N=22</c:v>
                </c:pt>
                <c:pt idx="2">
                  <c:v>Tarnowskie Góry - Zabytkowa Kopalnia Srebra, N=32</c:v>
                </c:pt>
                <c:pt idx="3">
                  <c:v>Zabrze - Sztolnia Królowa Luiza, N=88</c:v>
                </c:pt>
                <c:pt idx="4">
                  <c:v>Bielsko-Biała - Stara Fabryka, N=23</c:v>
                </c:pt>
                <c:pt idx="5">
                  <c:v>Łaziska Górne - Muzeum Energetyki, N=28</c:v>
                </c:pt>
                <c:pt idx="6">
                  <c:v>Karchowice - Zabytkowa Stacja Wodociągowa Zawada, N=32</c:v>
                </c:pt>
                <c:pt idx="7">
                  <c:v>Katowice - Muzeum Śląskie, N=97</c:v>
                </c:pt>
                <c:pt idx="8">
                  <c:v>Częstochowa - Muzeum Historii Kolei, N=32</c:v>
                </c:pt>
                <c:pt idx="9">
                  <c:v>Czerwionka - Leszczyny - Familoki, N=42</c:v>
                </c:pt>
                <c:pt idx="10">
                  <c:v>Chorzów - Muzeum Hutnictwa, N=33</c:v>
                </c:pt>
                <c:pt idx="11">
                  <c:v>Żarki - Stary Młyn, N=22</c:v>
                </c:pt>
                <c:pt idx="12">
                  <c:v>Gliwice - Nowe Gliwice, Oddział Odlewnictwa Artystycznego, N=72</c:v>
                </c:pt>
                <c:pt idx="13">
                  <c:v>Tychy - Muzeum Tyskich Browarów Książęcych, N=33</c:v>
                </c:pt>
                <c:pt idx="14">
                  <c:v>Katowice - Giszowiec, N=31</c:v>
                </c:pt>
                <c:pt idx="16">
                  <c:v>Edycja 2017, N=636</c:v>
                </c:pt>
              </c:strCache>
            </c:strRef>
          </c:cat>
          <c:val>
            <c:numRef>
              <c:f>Sheet1!$B$2:$B$18</c:f>
              <c:numCache>
                <c:formatCode>###0%</c:formatCode>
                <c:ptCount val="17"/>
                <c:pt idx="0">
                  <c:v>0.95918367346938771</c:v>
                </c:pt>
                <c:pt idx="1">
                  <c:v>0.95454545454545459</c:v>
                </c:pt>
                <c:pt idx="2">
                  <c:v>0.875</c:v>
                </c:pt>
                <c:pt idx="3">
                  <c:v>0.875</c:v>
                </c:pt>
                <c:pt idx="4">
                  <c:v>0.82608695652173902</c:v>
                </c:pt>
                <c:pt idx="5">
                  <c:v>0.7857142857142857</c:v>
                </c:pt>
                <c:pt idx="6">
                  <c:v>0.78125</c:v>
                </c:pt>
                <c:pt idx="7">
                  <c:v>0.77319587628865993</c:v>
                </c:pt>
                <c:pt idx="8">
                  <c:v>0.75</c:v>
                </c:pt>
                <c:pt idx="9">
                  <c:v>0.69047619047619047</c:v>
                </c:pt>
                <c:pt idx="10">
                  <c:v>0.63636363636363635</c:v>
                </c:pt>
                <c:pt idx="11">
                  <c:v>0.54545454545454541</c:v>
                </c:pt>
                <c:pt idx="12">
                  <c:v>0.52777777777777779</c:v>
                </c:pt>
                <c:pt idx="13">
                  <c:v>0.51515151515151514</c:v>
                </c:pt>
                <c:pt idx="14">
                  <c:v>0.35483870967741937</c:v>
                </c:pt>
                <c:pt idx="16">
                  <c:v>0.73270440251572322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9EB-A2A0-3352B50C451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rgbClr val="AEBB76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Zabrze - Szyb Maciej, N=49</c:v>
                </c:pt>
                <c:pt idx="1">
                  <c:v>Czeladź - GSW Elektrownia, N=22</c:v>
                </c:pt>
                <c:pt idx="2">
                  <c:v>Tarnowskie Góry - Zabytkowa Kopalnia Srebra, N=32</c:v>
                </c:pt>
                <c:pt idx="3">
                  <c:v>Zabrze - Sztolnia Królowa Luiza, N=88</c:v>
                </c:pt>
                <c:pt idx="4">
                  <c:v>Bielsko-Biała - Stara Fabryka, N=23</c:v>
                </c:pt>
                <c:pt idx="5">
                  <c:v>Łaziska Górne - Muzeum Energetyki, N=28</c:v>
                </c:pt>
                <c:pt idx="6">
                  <c:v>Karchowice - Zabytkowa Stacja Wodociągowa Zawada, N=32</c:v>
                </c:pt>
                <c:pt idx="7">
                  <c:v>Katowice - Muzeum Śląskie, N=97</c:v>
                </c:pt>
                <c:pt idx="8">
                  <c:v>Częstochowa - Muzeum Historii Kolei, N=32</c:v>
                </c:pt>
                <c:pt idx="9">
                  <c:v>Czerwionka - Leszczyny - Familoki, N=42</c:v>
                </c:pt>
                <c:pt idx="10">
                  <c:v>Chorzów - Muzeum Hutnictwa, N=33</c:v>
                </c:pt>
                <c:pt idx="11">
                  <c:v>Żarki - Stary Młyn, N=22</c:v>
                </c:pt>
                <c:pt idx="12">
                  <c:v>Gliwice - Nowe Gliwice, Oddział Odlewnictwa Artystycznego, N=72</c:v>
                </c:pt>
                <c:pt idx="13">
                  <c:v>Tychy - Muzeum Tyskich Browarów Książęcych, N=33</c:v>
                </c:pt>
                <c:pt idx="14">
                  <c:v>Katowice - Giszowiec, N=31</c:v>
                </c:pt>
                <c:pt idx="16">
                  <c:v>Edycja 2017, N=636</c:v>
                </c:pt>
              </c:strCache>
            </c:strRef>
          </c:cat>
          <c:val>
            <c:numRef>
              <c:f>Sheet1!$C$2:$C$18</c:f>
              <c:numCache>
                <c:formatCode>###0%</c:formatCode>
                <c:ptCount val="17"/>
                <c:pt idx="0">
                  <c:v>4.0816326530612249E-2</c:v>
                </c:pt>
                <c:pt idx="2">
                  <c:v>0.125</c:v>
                </c:pt>
                <c:pt idx="3">
                  <c:v>0.125</c:v>
                </c:pt>
                <c:pt idx="4">
                  <c:v>0.17391304347826086</c:v>
                </c:pt>
                <c:pt idx="5">
                  <c:v>0.21428571428571427</c:v>
                </c:pt>
                <c:pt idx="6">
                  <c:v>0.1875</c:v>
                </c:pt>
                <c:pt idx="7">
                  <c:v>0.22680412371134021</c:v>
                </c:pt>
                <c:pt idx="8">
                  <c:v>0.21875</c:v>
                </c:pt>
                <c:pt idx="9">
                  <c:v>0.2857142857142857</c:v>
                </c:pt>
                <c:pt idx="10">
                  <c:v>0.24242424242424243</c:v>
                </c:pt>
                <c:pt idx="11">
                  <c:v>0.36363636363636365</c:v>
                </c:pt>
                <c:pt idx="12">
                  <c:v>0.34722222222222221</c:v>
                </c:pt>
                <c:pt idx="13">
                  <c:v>0.45454545454545453</c:v>
                </c:pt>
                <c:pt idx="14">
                  <c:v>0.25806451612903225</c:v>
                </c:pt>
                <c:pt idx="16">
                  <c:v>0.21698113207547171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9EB-A2A0-3352B50C45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Ani dobrze, ani źle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-3.3272015889876426E-3"/>
                  <c:y val="5.34452400911682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F6-49EB-A2A0-3352B50C4518}"/>
                </c:ext>
              </c:extLst>
            </c:dLbl>
            <c:dLbl>
              <c:idx val="4"/>
              <c:layout>
                <c:manualLayout>
                  <c:x val="-9.9816047669629357E-3"/>
                  <c:y val="4.208286621351846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F6-49EB-A2A0-3352B50C4518}"/>
                </c:ext>
              </c:extLst>
            </c:dLbl>
            <c:dLbl>
              <c:idx val="13"/>
              <c:layout>
                <c:manualLayout>
                  <c:x val="-1.7121808651077147E-4"/>
                  <c:y val="1.0520716553379592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8F6-49EB-A2A0-3352B50C451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Zabrze - Szyb Maciej, N=49</c:v>
                </c:pt>
                <c:pt idx="1">
                  <c:v>Czeladź - GSW Elektrownia, N=22</c:v>
                </c:pt>
                <c:pt idx="2">
                  <c:v>Tarnowskie Góry - Zabytkowa Kopalnia Srebra, N=32</c:v>
                </c:pt>
                <c:pt idx="3">
                  <c:v>Zabrze - Sztolnia Królowa Luiza, N=88</c:v>
                </c:pt>
                <c:pt idx="4">
                  <c:v>Bielsko-Biała - Stara Fabryka, N=23</c:v>
                </c:pt>
                <c:pt idx="5">
                  <c:v>Łaziska Górne - Muzeum Energetyki, N=28</c:v>
                </c:pt>
                <c:pt idx="6">
                  <c:v>Karchowice - Zabytkowa Stacja Wodociągowa Zawada, N=32</c:v>
                </c:pt>
                <c:pt idx="7">
                  <c:v>Katowice - Muzeum Śląskie, N=97</c:v>
                </c:pt>
                <c:pt idx="8">
                  <c:v>Częstochowa - Muzeum Historii Kolei, N=32</c:v>
                </c:pt>
                <c:pt idx="9">
                  <c:v>Czerwionka - Leszczyny - Familoki, N=42</c:v>
                </c:pt>
                <c:pt idx="10">
                  <c:v>Chorzów - Muzeum Hutnictwa, N=33</c:v>
                </c:pt>
                <c:pt idx="11">
                  <c:v>Żarki - Stary Młyn, N=22</c:v>
                </c:pt>
                <c:pt idx="12">
                  <c:v>Gliwice - Nowe Gliwice, Oddział Odlewnictwa Artystycznego, N=72</c:v>
                </c:pt>
                <c:pt idx="13">
                  <c:v>Tychy - Muzeum Tyskich Browarów Książęcych, N=33</c:v>
                </c:pt>
                <c:pt idx="14">
                  <c:v>Katowice - Giszowiec, N=31</c:v>
                </c:pt>
                <c:pt idx="16">
                  <c:v>Edycja 2017, N=636</c:v>
                </c:pt>
              </c:strCache>
            </c:strRef>
          </c:cat>
          <c:val>
            <c:numRef>
              <c:f>Sheet1!$D$2:$D$18</c:f>
              <c:numCache>
                <c:formatCode>###0%</c:formatCode>
                <c:ptCount val="17"/>
                <c:pt idx="1">
                  <c:v>4.5454545454545456E-2</c:v>
                </c:pt>
                <c:pt idx="10">
                  <c:v>0.12121212121212122</c:v>
                </c:pt>
                <c:pt idx="11">
                  <c:v>9.0909090909090912E-2</c:v>
                </c:pt>
                <c:pt idx="12">
                  <c:v>6.9444444444444448E-2</c:v>
                </c:pt>
                <c:pt idx="13">
                  <c:v>3.0303030303030304E-2</c:v>
                </c:pt>
                <c:pt idx="14">
                  <c:v>0.22580645161290319</c:v>
                </c:pt>
                <c:pt idx="16">
                  <c:v>3.1446540880503145E-2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F6-49EB-A2A0-3352B50C451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rgbClr val="FCBB7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F6-49EB-A2A0-3352B50C4518}"/>
                </c:ext>
              </c:extLst>
            </c:dLbl>
            <c:dLbl>
              <c:idx val="1"/>
              <c:layout>
                <c:manualLayout>
                  <c:x val="4.9908023834815953E-3"/>
                  <c:y val="2.62677669384254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F6-49EB-A2A0-3352B50C4518}"/>
                </c:ext>
              </c:extLst>
            </c:dLbl>
            <c:dLbl>
              <c:idx val="2"/>
              <c:layout>
                <c:manualLayout>
                  <c:x val="-1.4972407150444393E-2"/>
                  <c:y val="4.12779194746682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F6-49EB-A2A0-3352B50C451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F6-49EB-A2A0-3352B50C4518}"/>
                </c:ext>
              </c:extLst>
            </c:dLbl>
            <c:dLbl>
              <c:idx val="4"/>
              <c:layout>
                <c:manualLayout>
                  <c:x val="-6.6544031779751699E-3"/>
                  <c:y val="-1.60331511986884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8F6-49EB-A2A0-3352B50C4518}"/>
                </c:ext>
              </c:extLst>
            </c:dLbl>
            <c:dLbl>
              <c:idx val="8"/>
              <c:layout>
                <c:manualLayout>
                  <c:x val="3.3592431492930975E-3"/>
                  <c:y val="-2.6722620045584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F6-49EB-A2A0-3352B50C4518}"/>
                </c:ext>
              </c:extLst>
            </c:dLbl>
            <c:dLbl>
              <c:idx val="13"/>
              <c:layout>
                <c:manualLayout>
                  <c:x val="-2.8786333223430548E-3"/>
                  <c:y val="-2.67184117589628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8F6-49EB-A2A0-3352B50C451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8F6-49EB-A2A0-3352B50C451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Zabrze - Szyb Maciej, N=49</c:v>
                </c:pt>
                <c:pt idx="1">
                  <c:v>Czeladź - GSW Elektrownia, N=22</c:v>
                </c:pt>
                <c:pt idx="2">
                  <c:v>Tarnowskie Góry - Zabytkowa Kopalnia Srebra, N=32</c:v>
                </c:pt>
                <c:pt idx="3">
                  <c:v>Zabrze - Sztolnia Królowa Luiza, N=88</c:v>
                </c:pt>
                <c:pt idx="4">
                  <c:v>Bielsko-Biała - Stara Fabryka, N=23</c:v>
                </c:pt>
                <c:pt idx="5">
                  <c:v>Łaziska Górne - Muzeum Energetyki, N=28</c:v>
                </c:pt>
                <c:pt idx="6">
                  <c:v>Karchowice - Zabytkowa Stacja Wodociągowa Zawada, N=32</c:v>
                </c:pt>
                <c:pt idx="7">
                  <c:v>Katowice - Muzeum Śląskie, N=97</c:v>
                </c:pt>
                <c:pt idx="8">
                  <c:v>Częstochowa - Muzeum Historii Kolei, N=32</c:v>
                </c:pt>
                <c:pt idx="9">
                  <c:v>Czerwionka - Leszczyny - Familoki, N=42</c:v>
                </c:pt>
                <c:pt idx="10">
                  <c:v>Chorzów - Muzeum Hutnictwa, N=33</c:v>
                </c:pt>
                <c:pt idx="11">
                  <c:v>Żarki - Stary Młyn, N=22</c:v>
                </c:pt>
                <c:pt idx="12">
                  <c:v>Gliwice - Nowe Gliwice, Oddział Odlewnictwa Artystycznego, N=72</c:v>
                </c:pt>
                <c:pt idx="13">
                  <c:v>Tychy - Muzeum Tyskich Browarów Książęcych, N=33</c:v>
                </c:pt>
                <c:pt idx="14">
                  <c:v>Katowice - Giszowiec, N=31</c:v>
                </c:pt>
                <c:pt idx="16">
                  <c:v>Edycja 2017, N=636</c:v>
                </c:pt>
              </c:strCache>
            </c:strRef>
          </c:cat>
          <c:val>
            <c:numRef>
              <c:f>Sheet1!$E$2:$E$18</c:f>
              <c:numCache>
                <c:formatCode>###0%</c:formatCode>
                <c:ptCount val="17"/>
                <c:pt idx="6">
                  <c:v>3.125E-2</c:v>
                </c:pt>
                <c:pt idx="9">
                  <c:v>2.3809523809523808E-2</c:v>
                </c:pt>
                <c:pt idx="14">
                  <c:v>3.2258064516129031E-2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8F6-49EB-A2A0-3352B50C451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Bardzo źle</c:v>
                </c:pt>
              </c:strCache>
            </c:strRef>
          </c:tx>
          <c:spPr>
            <a:solidFill>
              <a:srgbClr val="C5281C"/>
            </a:solidFill>
          </c:spPr>
          <c:invertIfNegative val="0"/>
          <c:dLbls>
            <c:dLbl>
              <c:idx val="4"/>
              <c:layout>
                <c:manualLayout>
                  <c:x val="1.6636007944938207E-3"/>
                  <c:y val="1.33615204371232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8F6-49EB-A2A0-3352B50C4518}"/>
                </c:ext>
              </c:extLst>
            </c:dLbl>
            <c:dLbl>
              <c:idx val="5"/>
              <c:layout>
                <c:manualLayout>
                  <c:x val="2.3514702045051798E-2"/>
                  <c:y val="2.6722620045584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8F6-49EB-A2A0-3352B50C4518}"/>
                </c:ext>
              </c:extLst>
            </c:dLbl>
            <c:dLbl>
              <c:idx val="7"/>
              <c:layout>
                <c:manualLayout>
                  <c:x val="-4.9909333756698914E-3"/>
                  <c:y val="2.104143310675923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8F6-49EB-A2A0-3352B50C4518}"/>
                </c:ext>
              </c:extLst>
            </c:dLbl>
            <c:dLbl>
              <c:idx val="13"/>
              <c:layout>
                <c:manualLayout>
                  <c:x val="2.3498699351308973E-2"/>
                  <c:y val="-2.6714203472341476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8F6-49EB-A2A0-3352B50C451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Zabrze - Szyb Maciej, N=49</c:v>
                </c:pt>
                <c:pt idx="1">
                  <c:v>Czeladź - GSW Elektrownia, N=22</c:v>
                </c:pt>
                <c:pt idx="2">
                  <c:v>Tarnowskie Góry - Zabytkowa Kopalnia Srebra, N=32</c:v>
                </c:pt>
                <c:pt idx="3">
                  <c:v>Zabrze - Sztolnia Królowa Luiza, N=88</c:v>
                </c:pt>
                <c:pt idx="4">
                  <c:v>Bielsko-Biała - Stara Fabryka, N=23</c:v>
                </c:pt>
                <c:pt idx="5">
                  <c:v>Łaziska Górne - Muzeum Energetyki, N=28</c:v>
                </c:pt>
                <c:pt idx="6">
                  <c:v>Karchowice - Zabytkowa Stacja Wodociągowa Zawada, N=32</c:v>
                </c:pt>
                <c:pt idx="7">
                  <c:v>Katowice - Muzeum Śląskie, N=97</c:v>
                </c:pt>
                <c:pt idx="8">
                  <c:v>Częstochowa - Muzeum Historii Kolei, N=32</c:v>
                </c:pt>
                <c:pt idx="9">
                  <c:v>Czerwionka - Leszczyny - Familoki, N=42</c:v>
                </c:pt>
                <c:pt idx="10">
                  <c:v>Chorzów - Muzeum Hutnictwa, N=33</c:v>
                </c:pt>
                <c:pt idx="11">
                  <c:v>Żarki - Stary Młyn, N=22</c:v>
                </c:pt>
                <c:pt idx="12">
                  <c:v>Gliwice - Nowe Gliwice, Oddział Odlewnictwa Artystycznego, N=72</c:v>
                </c:pt>
                <c:pt idx="13">
                  <c:v>Tychy - Muzeum Tyskich Browarów Książęcych, N=33</c:v>
                </c:pt>
                <c:pt idx="14">
                  <c:v>Katowice - Giszowiec, N=31</c:v>
                </c:pt>
                <c:pt idx="16">
                  <c:v>Edycja 2017, N=636</c:v>
                </c:pt>
              </c:strCache>
            </c:strRef>
          </c:cat>
          <c:val>
            <c:numRef>
              <c:f>Sheet1!$F$2:$F$18</c:f>
              <c:numCache>
                <c:formatCode>###0%</c:formatCode>
                <c:ptCount val="17"/>
                <c:pt idx="14">
                  <c:v>3.2258064516129031E-2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F8F6-49EB-A2A0-3352B50C451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3180039724691096E-3"/>
                  <c:y val="-7.66581490945449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8F6-49EB-A2A0-3352B50C4518}"/>
                </c:ext>
              </c:extLst>
            </c:dLbl>
            <c:dLbl>
              <c:idx val="1"/>
              <c:layout>
                <c:manualLayout>
                  <c:x val="8.3180039724692362E-3"/>
                  <c:y val="-3.37725477311032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8F6-49EB-A2A0-3352B50C4518}"/>
                </c:ext>
              </c:extLst>
            </c:dLbl>
            <c:dLbl>
              <c:idx val="3"/>
              <c:layout>
                <c:manualLayout>
                  <c:x val="8.3180039724691096E-3"/>
                  <c:y val="5.34515525211002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8F6-49EB-A2A0-3352B50C4518}"/>
                </c:ext>
              </c:extLst>
            </c:dLbl>
            <c:dLbl>
              <c:idx val="4"/>
              <c:layout>
                <c:manualLayout>
                  <c:x val="9.981604766962816E-3"/>
                  <c:y val="4.899090413646605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8F6-49EB-A2A0-3352B50C4518}"/>
                </c:ext>
              </c:extLst>
            </c:dLbl>
            <c:dLbl>
              <c:idx val="8"/>
              <c:layout>
                <c:manualLayout>
                  <c:x val="1.4676565256960881E-3"/>
                  <c:y val="8.416573242703675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F8F6-49EB-A2A0-3352B50C4518}"/>
                </c:ext>
              </c:extLst>
            </c:dLbl>
            <c:dLbl>
              <c:idx val="9"/>
              <c:layout>
                <c:manualLayout>
                  <c:x val="2.0155458895758573E-2"/>
                  <c:y val="2.10414331067592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8F6-49EB-A2A0-3352B50C4518}"/>
                </c:ext>
              </c:extLst>
            </c:dLbl>
            <c:dLbl>
              <c:idx val="10"/>
              <c:layout>
                <c:manualLayout>
                  <c:x val="1.0077597194212121E-2"/>
                  <c:y val="2.104143310675922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8F6-49EB-A2A0-3352B50C4518}"/>
                </c:ext>
              </c:extLst>
            </c:dLbl>
            <c:dLbl>
              <c:idx val="13"/>
              <c:layout>
                <c:manualLayout>
                  <c:x val="1.3308806355950603E-2"/>
                  <c:y val="1.33615204371232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8F6-49EB-A2A0-3352B50C451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8F6-49EB-A2A0-3352B50C4518}"/>
                </c:ext>
              </c:extLst>
            </c:dLbl>
            <c:dLbl>
              <c:idx val="16"/>
              <c:layout>
                <c:manualLayout>
                  <c:x val="1.5559711618510181E-2"/>
                  <c:y val="-2.6720515902273491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5E1-4F6E-944A-3BA9EEE73FC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Zabrze - Szyb Maciej, N=49</c:v>
                </c:pt>
                <c:pt idx="1">
                  <c:v>Czeladź - GSW Elektrownia, N=22</c:v>
                </c:pt>
                <c:pt idx="2">
                  <c:v>Tarnowskie Góry - Zabytkowa Kopalnia Srebra, N=32</c:v>
                </c:pt>
                <c:pt idx="3">
                  <c:v>Zabrze - Sztolnia Królowa Luiza, N=88</c:v>
                </c:pt>
                <c:pt idx="4">
                  <c:v>Bielsko-Biała - Stara Fabryka, N=23</c:v>
                </c:pt>
                <c:pt idx="5">
                  <c:v>Łaziska Górne - Muzeum Energetyki, N=28</c:v>
                </c:pt>
                <c:pt idx="6">
                  <c:v>Karchowice - Zabytkowa Stacja Wodociągowa Zawada, N=32</c:v>
                </c:pt>
                <c:pt idx="7">
                  <c:v>Katowice - Muzeum Śląskie, N=97</c:v>
                </c:pt>
                <c:pt idx="8">
                  <c:v>Częstochowa - Muzeum Historii Kolei, N=32</c:v>
                </c:pt>
                <c:pt idx="9">
                  <c:v>Czerwionka - Leszczyny - Familoki, N=42</c:v>
                </c:pt>
                <c:pt idx="10">
                  <c:v>Chorzów - Muzeum Hutnictwa, N=33</c:v>
                </c:pt>
                <c:pt idx="11">
                  <c:v>Żarki - Stary Młyn, N=22</c:v>
                </c:pt>
                <c:pt idx="12">
                  <c:v>Gliwice - Nowe Gliwice, Oddział Odlewnictwa Artystycznego, N=72</c:v>
                </c:pt>
                <c:pt idx="13">
                  <c:v>Tychy - Muzeum Tyskich Browarów Książęcych, N=33</c:v>
                </c:pt>
                <c:pt idx="14">
                  <c:v>Katowice - Giszowiec, N=31</c:v>
                </c:pt>
                <c:pt idx="16">
                  <c:v>Edycja 2017, N=636</c:v>
                </c:pt>
              </c:strCache>
            </c:strRef>
          </c:cat>
          <c:val>
            <c:numRef>
              <c:f>Sheet1!$G$2:$G$18</c:f>
              <c:numCache>
                <c:formatCode>###0%</c:formatCode>
                <c:ptCount val="17"/>
                <c:pt idx="8">
                  <c:v>3.125E-2</c:v>
                </c:pt>
                <c:pt idx="12">
                  <c:v>5.5555555555555552E-2</c:v>
                </c:pt>
                <c:pt idx="14">
                  <c:v>9.6774193548387094E-2</c:v>
                </c:pt>
                <c:pt idx="16">
                  <c:v>1.257861635220126E-2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F8F6-49EB-A2A0-3352B50C45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overlap val="100"/>
        <c:axId val="144106624"/>
        <c:axId val="144108160"/>
      </c:barChart>
      <c:catAx>
        <c:axId val="144106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/>
            </a:pPr>
            <a:endParaRPr lang="pl-PL"/>
          </a:p>
        </c:txPr>
        <c:crossAx val="144108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10816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4106624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4.3255181516696155E-2"/>
          <c:y val="1.60335720273505E-2"/>
          <c:w val="0.9553117503283528"/>
          <c:h val="9.1512769624923829E-2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89794011491691"/>
          <c:y val="6.9771017505991434E-2"/>
          <c:w val="0.31691365100847457"/>
          <c:h val="0.9705882352941176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Edycja 2013, N=620</c:v>
                </c:pt>
              </c:strCache>
            </c:strRef>
          </c:tx>
          <c:spPr>
            <a:solidFill>
              <a:srgbClr val="DDE8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Ocena atmosfery wydarzenia</c:v>
                </c:pt>
                <c:pt idx="1">
                  <c:v>Ocena różnorodności programu i wydarzeń organizowanych w regionie w ramach Industriady</c:v>
                </c:pt>
                <c:pt idx="2">
                  <c:v>Ocena imprez zorganizowanych konkretnym obiekcie, miejscu</c:v>
                </c:pt>
                <c:pt idx="3">
                  <c:v>Ocena personelu, obsługi w obiekcie</c:v>
                </c:pt>
              </c:strCache>
            </c:strRef>
          </c:cat>
          <c:val>
            <c:numRef>
              <c:f>Sheet1!$B$2:$B$5</c:f>
            </c:numRef>
          </c:val>
          <c:extLst>
            <c:ext xmlns:c16="http://schemas.microsoft.com/office/drawing/2014/chart" uri="{C3380CC4-5D6E-409C-BE32-E72D297353CC}">
              <c16:uniqueId val="{00000000-C11B-42C0-B1BB-B61FB4752516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Edycja 2014, N=605</c:v>
                </c:pt>
              </c:strCache>
            </c:strRef>
          </c:tx>
          <c:spPr>
            <a:solidFill>
              <a:srgbClr val="DDE8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Ocena atmosfery wydarzenia</c:v>
                </c:pt>
                <c:pt idx="1">
                  <c:v>Ocena różnorodności programu i wydarzeń organizowanych w regionie w ramach Industriady</c:v>
                </c:pt>
                <c:pt idx="2">
                  <c:v>Ocena imprez zorganizowanych konkretnym obiekcie, miejscu</c:v>
                </c:pt>
                <c:pt idx="3">
                  <c:v>Ocena personelu, obsługi w obiekcie</c:v>
                </c:pt>
              </c:strCache>
            </c:strRef>
          </c:cat>
          <c:val>
            <c:numRef>
              <c:f>Sheet1!$C$2:$C$5</c:f>
              <c:numCache>
                <c:formatCode>####.00</c:formatCode>
                <c:ptCount val="4"/>
                <c:pt idx="0">
                  <c:v>4.7300000000000004</c:v>
                </c:pt>
                <c:pt idx="1">
                  <c:v>4.5999999999999996</c:v>
                </c:pt>
                <c:pt idx="2">
                  <c:v>4.5599999999999996</c:v>
                </c:pt>
                <c:pt idx="3">
                  <c:v>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1B-42C0-B1BB-B61FB4752516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Edycja 2015, N=603</c:v>
                </c:pt>
              </c:strCache>
            </c:strRef>
          </c:tx>
          <c:spPr>
            <a:solidFill>
              <a:srgbClr val="AEBB76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Ocena atmosfery wydarzenia</c:v>
                </c:pt>
                <c:pt idx="1">
                  <c:v>Ocena różnorodności programu i wydarzeń organizowanych w regionie w ramach Industriady</c:v>
                </c:pt>
                <c:pt idx="2">
                  <c:v>Ocena imprez zorganizowanych konkretnym obiekcie, miejscu</c:v>
                </c:pt>
                <c:pt idx="3">
                  <c:v>Ocena personelu, obsługi w obiekcie</c:v>
                </c:pt>
              </c:strCache>
            </c:strRef>
          </c:cat>
          <c:val>
            <c:numRef>
              <c:f>Sheet1!$D$2:$D$5</c:f>
              <c:numCache>
                <c:formatCode>0.00</c:formatCode>
                <c:ptCount val="4"/>
                <c:pt idx="0">
                  <c:v>4.7504159733776961</c:v>
                </c:pt>
                <c:pt idx="1">
                  <c:v>4.6470588235293997</c:v>
                </c:pt>
                <c:pt idx="2">
                  <c:v>4.6130136986301373</c:v>
                </c:pt>
                <c:pt idx="3">
                  <c:v>4.7446428571428561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1B-42C0-B1BB-B61FB4752516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Edycja 2016, N=630</c:v>
                </c:pt>
              </c:strCache>
            </c:strRef>
          </c:tx>
          <c:spPr>
            <a:solidFill>
              <a:srgbClr val="84A64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Ocena atmosfery wydarzenia</c:v>
                </c:pt>
                <c:pt idx="1">
                  <c:v>Ocena różnorodności programu i wydarzeń organizowanych w regionie w ramach Industriady</c:v>
                </c:pt>
                <c:pt idx="2">
                  <c:v>Ocena imprez zorganizowanych konkretnym obiekcie, miejscu</c:v>
                </c:pt>
                <c:pt idx="3">
                  <c:v>Ocena personelu, obsługi w obiekcie</c:v>
                </c:pt>
              </c:strCache>
            </c:strRef>
          </c:cat>
          <c:val>
            <c:numRef>
              <c:f>Sheet1!$E$2:$E$5</c:f>
              <c:numCache>
                <c:formatCode>###0.00</c:formatCode>
                <c:ptCount val="4"/>
                <c:pt idx="0">
                  <c:v>4.7238095238095283</c:v>
                </c:pt>
                <c:pt idx="1">
                  <c:v>4.690476190476188</c:v>
                </c:pt>
                <c:pt idx="2">
                  <c:v>4.6396825396825374</c:v>
                </c:pt>
                <c:pt idx="3">
                  <c:v>4.6301587301587306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1B-42C0-B1BB-B61FB475251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Edycja 2017, N=636</c:v>
                </c:pt>
              </c:strCache>
            </c:strRef>
          </c:tx>
          <c:spPr>
            <a:solidFill>
              <a:srgbClr val="4772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Ocena atmosfery wydarzenia</c:v>
                </c:pt>
                <c:pt idx="1">
                  <c:v>Ocena różnorodności programu i wydarzeń organizowanych w regionie w ramach Industriady</c:v>
                </c:pt>
                <c:pt idx="2">
                  <c:v>Ocena imprez zorganizowanych konkretnym obiekcie, miejscu</c:v>
                </c:pt>
                <c:pt idx="3">
                  <c:v>Ocena personelu, obsługi w obiekcie</c:v>
                </c:pt>
              </c:strCache>
            </c:strRef>
          </c:cat>
          <c:val>
            <c:numRef>
              <c:f>Sheet1!$F$2:$F$5</c:f>
              <c:numCache>
                <c:formatCode>0.00</c:formatCode>
                <c:ptCount val="4"/>
                <c:pt idx="0">
                  <c:v>4.7388535031847194</c:v>
                </c:pt>
                <c:pt idx="1">
                  <c:v>4.704292527821937</c:v>
                </c:pt>
                <c:pt idx="2">
                  <c:v>4.6958598726114573</c:v>
                </c:pt>
                <c:pt idx="3">
                  <c:v>4.7527910685805415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1B-42C0-B1BB-B61FB47525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8"/>
        <c:overlap val="-20"/>
        <c:axId val="144625664"/>
        <c:axId val="144627200"/>
      </c:barChart>
      <c:catAx>
        <c:axId val="1446256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pl-PL"/>
          </a:p>
        </c:txPr>
        <c:crossAx val="144627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627200"/>
        <c:scaling>
          <c:orientation val="minMax"/>
          <c:max val="5"/>
          <c:min val="1"/>
        </c:scaling>
        <c:delete val="1"/>
        <c:axPos val="t"/>
        <c:numFmt formatCode="0" sourceLinked="0"/>
        <c:majorTickMark val="out"/>
        <c:minorTickMark val="none"/>
        <c:tickLblPos val="none"/>
        <c:crossAx val="144625664"/>
        <c:crosses val="autoZero"/>
        <c:crossBetween val="between"/>
        <c:majorUnit val="1"/>
        <c:minorUnit val="0.5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79171630138951976"/>
          <c:y val="0.64907055733912422"/>
          <c:w val="0.17864126208199138"/>
          <c:h val="0.3231413034977418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0" i="0" baseline="0">
          <a:solidFill>
            <a:schemeClr val="tx1">
              <a:lumMod val="75000"/>
            </a:schemeClr>
          </a:solidFill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313630867671765E-2"/>
          <c:w val="0.99910688804745307"/>
          <c:h val="0.9066285029478801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Atmosfera wydarzenia</c:v>
                </c:pt>
              </c:strCache>
            </c:strRef>
          </c:tx>
          <c:spPr>
            <a:ln w="31750">
              <a:solidFill>
                <a:srgbClr val="F58220"/>
              </a:solidFill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22225">
                <a:solidFill>
                  <a:srgbClr val="F5822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B prst="angle"/>
              </a:sp3d>
            </c:spPr>
          </c:marker>
          <c:dLbls>
            <c:delete val="1"/>
          </c:dLbls>
          <c:xVal>
            <c:numRef>
              <c:f>Sheet1!$A$2:$A$63</c:f>
              <c:numCache>
                <c:formatCode>###0.0</c:formatCode>
                <c:ptCount val="62"/>
                <c:pt idx="0">
                  <c:v>4.8</c:v>
                </c:pt>
                <c:pt idx="1">
                  <c:v>4.5</c:v>
                </c:pt>
                <c:pt idx="2">
                  <c:v>4.9000000000000004</c:v>
                </c:pt>
                <c:pt idx="3">
                  <c:v>4.7</c:v>
                </c:pt>
                <c:pt idx="4">
                  <c:v>4.8</c:v>
                </c:pt>
                <c:pt idx="5">
                  <c:v>4.5</c:v>
                </c:pt>
                <c:pt idx="6">
                  <c:v>4.9000000000000004</c:v>
                </c:pt>
                <c:pt idx="7">
                  <c:v>4.4000000000000004</c:v>
                </c:pt>
                <c:pt idx="8">
                  <c:v>4.8</c:v>
                </c:pt>
                <c:pt idx="9">
                  <c:v>4.8</c:v>
                </c:pt>
                <c:pt idx="10">
                  <c:v>5</c:v>
                </c:pt>
                <c:pt idx="11">
                  <c:v>4.5999999999999996</c:v>
                </c:pt>
                <c:pt idx="12">
                  <c:v>5</c:v>
                </c:pt>
                <c:pt idx="13" formatCode="0.00">
                  <c:v>4.9000000000000004</c:v>
                </c:pt>
                <c:pt idx="14">
                  <c:v>4.4000000000000004</c:v>
                </c:pt>
                <c:pt idx="16">
                  <c:v>4.8</c:v>
                </c:pt>
                <c:pt idx="17">
                  <c:v>4.7</c:v>
                </c:pt>
                <c:pt idx="18">
                  <c:v>4.9000000000000004</c:v>
                </c:pt>
                <c:pt idx="19">
                  <c:v>4.5999999999999996</c:v>
                </c:pt>
                <c:pt idx="20">
                  <c:v>4.8</c:v>
                </c:pt>
                <c:pt idx="21">
                  <c:v>4.5</c:v>
                </c:pt>
                <c:pt idx="22">
                  <c:v>4.8</c:v>
                </c:pt>
                <c:pt idx="23">
                  <c:v>4.0999999999999996</c:v>
                </c:pt>
                <c:pt idx="24">
                  <c:v>4.7</c:v>
                </c:pt>
                <c:pt idx="25">
                  <c:v>4.9000000000000004</c:v>
                </c:pt>
                <c:pt idx="26">
                  <c:v>5</c:v>
                </c:pt>
                <c:pt idx="27">
                  <c:v>4.5</c:v>
                </c:pt>
                <c:pt idx="28">
                  <c:v>5</c:v>
                </c:pt>
                <c:pt idx="29" formatCode="0.00">
                  <c:v>4.8</c:v>
                </c:pt>
                <c:pt idx="30" formatCode="General">
                  <c:v>4.4000000000000004</c:v>
                </c:pt>
                <c:pt idx="32">
                  <c:v>4.8</c:v>
                </c:pt>
                <c:pt idx="33">
                  <c:v>4.5</c:v>
                </c:pt>
                <c:pt idx="34">
                  <c:v>4.9000000000000004</c:v>
                </c:pt>
                <c:pt idx="35">
                  <c:v>4.5999999999999996</c:v>
                </c:pt>
                <c:pt idx="36">
                  <c:v>4.8</c:v>
                </c:pt>
                <c:pt idx="37">
                  <c:v>4.5</c:v>
                </c:pt>
                <c:pt idx="38">
                  <c:v>4.7</c:v>
                </c:pt>
                <c:pt idx="39">
                  <c:v>4</c:v>
                </c:pt>
                <c:pt idx="40">
                  <c:v>4.8</c:v>
                </c:pt>
                <c:pt idx="41">
                  <c:v>4.8</c:v>
                </c:pt>
                <c:pt idx="42">
                  <c:v>4.9000000000000004</c:v>
                </c:pt>
                <c:pt idx="43">
                  <c:v>4.5</c:v>
                </c:pt>
                <c:pt idx="44">
                  <c:v>5</c:v>
                </c:pt>
                <c:pt idx="45" formatCode="0.00">
                  <c:v>4.9000000000000004</c:v>
                </c:pt>
                <c:pt idx="46" formatCode="General">
                  <c:v>4.5</c:v>
                </c:pt>
                <c:pt idx="48">
                  <c:v>4.8</c:v>
                </c:pt>
                <c:pt idx="49">
                  <c:v>4.7</c:v>
                </c:pt>
                <c:pt idx="50">
                  <c:v>4.9000000000000004</c:v>
                </c:pt>
                <c:pt idx="51">
                  <c:v>4.5999999999999996</c:v>
                </c:pt>
                <c:pt idx="52">
                  <c:v>4.8</c:v>
                </c:pt>
                <c:pt idx="53">
                  <c:v>4.5</c:v>
                </c:pt>
                <c:pt idx="54">
                  <c:v>4.9000000000000004</c:v>
                </c:pt>
                <c:pt idx="55">
                  <c:v>4.7</c:v>
                </c:pt>
                <c:pt idx="56">
                  <c:v>4.7</c:v>
                </c:pt>
                <c:pt idx="57">
                  <c:v>4.9000000000000004</c:v>
                </c:pt>
                <c:pt idx="58">
                  <c:v>4.9000000000000004</c:v>
                </c:pt>
                <c:pt idx="59">
                  <c:v>4.5999999999999996</c:v>
                </c:pt>
                <c:pt idx="60">
                  <c:v>5</c:v>
                </c:pt>
                <c:pt idx="61" formatCode="0.00">
                  <c:v>4.9000000000000004</c:v>
                </c:pt>
              </c:numCache>
            </c:numRef>
          </c:xVal>
          <c:yVal>
            <c:numRef>
              <c:f>Sheet1!$B$2:$B$63</c:f>
              <c:numCache>
                <c:formatCode>0</c:formatCode>
                <c:ptCount val="6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45F-4CCF-B096-0E998E4460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Ocena różnorodności programu i wydarzeń </c:v>
                </c:pt>
              </c:strCache>
            </c:strRef>
          </c:tx>
          <c:spPr>
            <a:ln>
              <a:solidFill>
                <a:srgbClr val="65873B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rgbClr val="65873B"/>
                </a:solidFill>
              </a:ln>
            </c:spPr>
          </c:marker>
          <c:dLbls>
            <c:delete val="1"/>
          </c:dLbls>
          <c:xVal>
            <c:numRef>
              <c:f>Sheet1!$A$2:$A$63</c:f>
              <c:numCache>
                <c:formatCode>###0.0</c:formatCode>
                <c:ptCount val="62"/>
                <c:pt idx="0">
                  <c:v>4.8</c:v>
                </c:pt>
                <c:pt idx="1">
                  <c:v>4.5</c:v>
                </c:pt>
                <c:pt idx="2">
                  <c:v>4.9000000000000004</c:v>
                </c:pt>
                <c:pt idx="3">
                  <c:v>4.7</c:v>
                </c:pt>
                <c:pt idx="4">
                  <c:v>4.8</c:v>
                </c:pt>
                <c:pt idx="5">
                  <c:v>4.5</c:v>
                </c:pt>
                <c:pt idx="6">
                  <c:v>4.9000000000000004</c:v>
                </c:pt>
                <c:pt idx="7">
                  <c:v>4.4000000000000004</c:v>
                </c:pt>
                <c:pt idx="8">
                  <c:v>4.8</c:v>
                </c:pt>
                <c:pt idx="9">
                  <c:v>4.8</c:v>
                </c:pt>
                <c:pt idx="10">
                  <c:v>5</c:v>
                </c:pt>
                <c:pt idx="11">
                  <c:v>4.5999999999999996</c:v>
                </c:pt>
                <c:pt idx="12">
                  <c:v>5</c:v>
                </c:pt>
                <c:pt idx="13" formatCode="0.00">
                  <c:v>4.9000000000000004</c:v>
                </c:pt>
                <c:pt idx="14">
                  <c:v>4.4000000000000004</c:v>
                </c:pt>
                <c:pt idx="16">
                  <c:v>4.8</c:v>
                </c:pt>
                <c:pt idx="17">
                  <c:v>4.7</c:v>
                </c:pt>
                <c:pt idx="18">
                  <c:v>4.9000000000000004</c:v>
                </c:pt>
                <c:pt idx="19">
                  <c:v>4.5999999999999996</c:v>
                </c:pt>
                <c:pt idx="20">
                  <c:v>4.8</c:v>
                </c:pt>
                <c:pt idx="21">
                  <c:v>4.5</c:v>
                </c:pt>
                <c:pt idx="22">
                  <c:v>4.8</c:v>
                </c:pt>
                <c:pt idx="23">
                  <c:v>4.0999999999999996</c:v>
                </c:pt>
                <c:pt idx="24">
                  <c:v>4.7</c:v>
                </c:pt>
                <c:pt idx="25">
                  <c:v>4.9000000000000004</c:v>
                </c:pt>
                <c:pt idx="26">
                  <c:v>5</c:v>
                </c:pt>
                <c:pt idx="27">
                  <c:v>4.5</c:v>
                </c:pt>
                <c:pt idx="28">
                  <c:v>5</c:v>
                </c:pt>
                <c:pt idx="29" formatCode="0.00">
                  <c:v>4.8</c:v>
                </c:pt>
                <c:pt idx="30" formatCode="General">
                  <c:v>4.4000000000000004</c:v>
                </c:pt>
                <c:pt idx="32">
                  <c:v>4.8</c:v>
                </c:pt>
                <c:pt idx="33">
                  <c:v>4.5</c:v>
                </c:pt>
                <c:pt idx="34">
                  <c:v>4.9000000000000004</c:v>
                </c:pt>
                <c:pt idx="35">
                  <c:v>4.5999999999999996</c:v>
                </c:pt>
                <c:pt idx="36">
                  <c:v>4.8</c:v>
                </c:pt>
                <c:pt idx="37">
                  <c:v>4.5</c:v>
                </c:pt>
                <c:pt idx="38">
                  <c:v>4.7</c:v>
                </c:pt>
                <c:pt idx="39">
                  <c:v>4</c:v>
                </c:pt>
                <c:pt idx="40">
                  <c:v>4.8</c:v>
                </c:pt>
                <c:pt idx="41">
                  <c:v>4.8</c:v>
                </c:pt>
                <c:pt idx="42">
                  <c:v>4.9000000000000004</c:v>
                </c:pt>
                <c:pt idx="43">
                  <c:v>4.5</c:v>
                </c:pt>
                <c:pt idx="44">
                  <c:v>5</c:v>
                </c:pt>
                <c:pt idx="45" formatCode="0.00">
                  <c:v>4.9000000000000004</c:v>
                </c:pt>
                <c:pt idx="46" formatCode="General">
                  <c:v>4.5</c:v>
                </c:pt>
                <c:pt idx="48">
                  <c:v>4.8</c:v>
                </c:pt>
                <c:pt idx="49">
                  <c:v>4.7</c:v>
                </c:pt>
                <c:pt idx="50">
                  <c:v>4.9000000000000004</c:v>
                </c:pt>
                <c:pt idx="51">
                  <c:v>4.5999999999999996</c:v>
                </c:pt>
                <c:pt idx="52">
                  <c:v>4.8</c:v>
                </c:pt>
                <c:pt idx="53">
                  <c:v>4.5</c:v>
                </c:pt>
                <c:pt idx="54">
                  <c:v>4.9000000000000004</c:v>
                </c:pt>
                <c:pt idx="55">
                  <c:v>4.7</c:v>
                </c:pt>
                <c:pt idx="56">
                  <c:v>4.7</c:v>
                </c:pt>
                <c:pt idx="57">
                  <c:v>4.9000000000000004</c:v>
                </c:pt>
                <c:pt idx="58">
                  <c:v>4.9000000000000004</c:v>
                </c:pt>
                <c:pt idx="59">
                  <c:v>4.5999999999999996</c:v>
                </c:pt>
                <c:pt idx="60">
                  <c:v>5</c:v>
                </c:pt>
                <c:pt idx="61" formatCode="0.00">
                  <c:v>4.9000000000000004</c:v>
                </c:pt>
              </c:numCache>
            </c:numRef>
          </c:xVal>
          <c:yVal>
            <c:numRef>
              <c:f>Sheet1!$C$2:$C$63</c:f>
              <c:numCache>
                <c:formatCode>General</c:formatCode>
                <c:ptCount val="62"/>
                <c:pt idx="16" formatCode="0">
                  <c:v>1</c:v>
                </c:pt>
                <c:pt idx="17" formatCode="0">
                  <c:v>2</c:v>
                </c:pt>
                <c:pt idx="18">
                  <c:v>3</c:v>
                </c:pt>
                <c:pt idx="19">
                  <c:v>4</c:v>
                </c:pt>
                <c:pt idx="20">
                  <c:v>5</c:v>
                </c:pt>
                <c:pt idx="21">
                  <c:v>6</c:v>
                </c:pt>
                <c:pt idx="22">
                  <c:v>7</c:v>
                </c:pt>
                <c:pt idx="23">
                  <c:v>8</c:v>
                </c:pt>
                <c:pt idx="24">
                  <c:v>9</c:v>
                </c:pt>
                <c:pt idx="25">
                  <c:v>10</c:v>
                </c:pt>
                <c:pt idx="26">
                  <c:v>11</c:v>
                </c:pt>
                <c:pt idx="27">
                  <c:v>12</c:v>
                </c:pt>
                <c:pt idx="28">
                  <c:v>13</c:v>
                </c:pt>
                <c:pt idx="29">
                  <c:v>14</c:v>
                </c:pt>
                <c:pt idx="30">
                  <c:v>15</c:v>
                </c:pt>
                <c:pt idx="31">
                  <c:v>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45F-4CCF-B096-0E998E4460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Ocena imprez zorganizowanych w tym konkretnym obiekcie, miejscu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rgbClr val="FFC000"/>
                </a:solidFill>
              </a:ln>
            </c:spPr>
          </c:marker>
          <c:dLbls>
            <c:delete val="1"/>
          </c:dLbls>
          <c:xVal>
            <c:numRef>
              <c:f>Sheet1!$A$2:$A$63</c:f>
              <c:numCache>
                <c:formatCode>###0.0</c:formatCode>
                <c:ptCount val="62"/>
                <c:pt idx="0">
                  <c:v>4.8</c:v>
                </c:pt>
                <c:pt idx="1">
                  <c:v>4.5</c:v>
                </c:pt>
                <c:pt idx="2">
                  <c:v>4.9000000000000004</c:v>
                </c:pt>
                <c:pt idx="3">
                  <c:v>4.7</c:v>
                </c:pt>
                <c:pt idx="4">
                  <c:v>4.8</c:v>
                </c:pt>
                <c:pt idx="5">
                  <c:v>4.5</c:v>
                </c:pt>
                <c:pt idx="6">
                  <c:v>4.9000000000000004</c:v>
                </c:pt>
                <c:pt idx="7">
                  <c:v>4.4000000000000004</c:v>
                </c:pt>
                <c:pt idx="8">
                  <c:v>4.8</c:v>
                </c:pt>
                <c:pt idx="9">
                  <c:v>4.8</c:v>
                </c:pt>
                <c:pt idx="10">
                  <c:v>5</c:v>
                </c:pt>
                <c:pt idx="11">
                  <c:v>4.5999999999999996</c:v>
                </c:pt>
                <c:pt idx="12">
                  <c:v>5</c:v>
                </c:pt>
                <c:pt idx="13" formatCode="0.00">
                  <c:v>4.9000000000000004</c:v>
                </c:pt>
                <c:pt idx="14">
                  <c:v>4.4000000000000004</c:v>
                </c:pt>
                <c:pt idx="16">
                  <c:v>4.8</c:v>
                </c:pt>
                <c:pt idx="17">
                  <c:v>4.7</c:v>
                </c:pt>
                <c:pt idx="18">
                  <c:v>4.9000000000000004</c:v>
                </c:pt>
                <c:pt idx="19">
                  <c:v>4.5999999999999996</c:v>
                </c:pt>
                <c:pt idx="20">
                  <c:v>4.8</c:v>
                </c:pt>
                <c:pt idx="21">
                  <c:v>4.5</c:v>
                </c:pt>
                <c:pt idx="22">
                  <c:v>4.8</c:v>
                </c:pt>
                <c:pt idx="23">
                  <c:v>4.0999999999999996</c:v>
                </c:pt>
                <c:pt idx="24">
                  <c:v>4.7</c:v>
                </c:pt>
                <c:pt idx="25">
                  <c:v>4.9000000000000004</c:v>
                </c:pt>
                <c:pt idx="26">
                  <c:v>5</c:v>
                </c:pt>
                <c:pt idx="27">
                  <c:v>4.5</c:v>
                </c:pt>
                <c:pt idx="28">
                  <c:v>5</c:v>
                </c:pt>
                <c:pt idx="29" formatCode="0.00">
                  <c:v>4.8</c:v>
                </c:pt>
                <c:pt idx="30" formatCode="General">
                  <c:v>4.4000000000000004</c:v>
                </c:pt>
                <c:pt idx="32">
                  <c:v>4.8</c:v>
                </c:pt>
                <c:pt idx="33">
                  <c:v>4.5</c:v>
                </c:pt>
                <c:pt idx="34">
                  <c:v>4.9000000000000004</c:v>
                </c:pt>
                <c:pt idx="35">
                  <c:v>4.5999999999999996</c:v>
                </c:pt>
                <c:pt idx="36">
                  <c:v>4.8</c:v>
                </c:pt>
                <c:pt idx="37">
                  <c:v>4.5</c:v>
                </c:pt>
                <c:pt idx="38">
                  <c:v>4.7</c:v>
                </c:pt>
                <c:pt idx="39">
                  <c:v>4</c:v>
                </c:pt>
                <c:pt idx="40">
                  <c:v>4.8</c:v>
                </c:pt>
                <c:pt idx="41">
                  <c:v>4.8</c:v>
                </c:pt>
                <c:pt idx="42">
                  <c:v>4.9000000000000004</c:v>
                </c:pt>
                <c:pt idx="43">
                  <c:v>4.5</c:v>
                </c:pt>
                <c:pt idx="44">
                  <c:v>5</c:v>
                </c:pt>
                <c:pt idx="45" formatCode="0.00">
                  <c:v>4.9000000000000004</c:v>
                </c:pt>
                <c:pt idx="46" formatCode="General">
                  <c:v>4.5</c:v>
                </c:pt>
                <c:pt idx="48">
                  <c:v>4.8</c:v>
                </c:pt>
                <c:pt idx="49">
                  <c:v>4.7</c:v>
                </c:pt>
                <c:pt idx="50">
                  <c:v>4.9000000000000004</c:v>
                </c:pt>
                <c:pt idx="51">
                  <c:v>4.5999999999999996</c:v>
                </c:pt>
                <c:pt idx="52">
                  <c:v>4.8</c:v>
                </c:pt>
                <c:pt idx="53">
                  <c:v>4.5</c:v>
                </c:pt>
                <c:pt idx="54">
                  <c:v>4.9000000000000004</c:v>
                </c:pt>
                <c:pt idx="55">
                  <c:v>4.7</c:v>
                </c:pt>
                <c:pt idx="56">
                  <c:v>4.7</c:v>
                </c:pt>
                <c:pt idx="57">
                  <c:v>4.9000000000000004</c:v>
                </c:pt>
                <c:pt idx="58">
                  <c:v>4.9000000000000004</c:v>
                </c:pt>
                <c:pt idx="59">
                  <c:v>4.5999999999999996</c:v>
                </c:pt>
                <c:pt idx="60">
                  <c:v>5</c:v>
                </c:pt>
                <c:pt idx="61" formatCode="0.00">
                  <c:v>4.9000000000000004</c:v>
                </c:pt>
              </c:numCache>
            </c:numRef>
          </c:xVal>
          <c:yVal>
            <c:numRef>
              <c:f>Sheet1!$D$2:$D$63</c:f>
              <c:numCache>
                <c:formatCode>General</c:formatCode>
                <c:ptCount val="62"/>
                <c:pt idx="32">
                  <c:v>1</c:v>
                </c:pt>
                <c:pt idx="33">
                  <c:v>2</c:v>
                </c:pt>
                <c:pt idx="34">
                  <c:v>3</c:v>
                </c:pt>
                <c:pt idx="35">
                  <c:v>4</c:v>
                </c:pt>
                <c:pt idx="36">
                  <c:v>5</c:v>
                </c:pt>
                <c:pt idx="37">
                  <c:v>6</c:v>
                </c:pt>
                <c:pt idx="38">
                  <c:v>7</c:v>
                </c:pt>
                <c:pt idx="39">
                  <c:v>8</c:v>
                </c:pt>
                <c:pt idx="40">
                  <c:v>9</c:v>
                </c:pt>
                <c:pt idx="41">
                  <c:v>10</c:v>
                </c:pt>
                <c:pt idx="42">
                  <c:v>11</c:v>
                </c:pt>
                <c:pt idx="43">
                  <c:v>12</c:v>
                </c:pt>
                <c:pt idx="44">
                  <c:v>13</c:v>
                </c:pt>
                <c:pt idx="45">
                  <c:v>14</c:v>
                </c:pt>
                <c:pt idx="46">
                  <c:v>15</c:v>
                </c:pt>
                <c:pt idx="47">
                  <c:v>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45F-4CCF-B096-0E998E44608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Ocena personelu, obsługi, w tym osób pomagających przy systemie transportu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dLbls>
            <c:delete val="1"/>
          </c:dLbls>
          <c:xVal>
            <c:numRef>
              <c:f>Sheet1!$A$2:$A$63</c:f>
              <c:numCache>
                <c:formatCode>###0.0</c:formatCode>
                <c:ptCount val="62"/>
                <c:pt idx="0">
                  <c:v>4.8</c:v>
                </c:pt>
                <c:pt idx="1">
                  <c:v>4.5</c:v>
                </c:pt>
                <c:pt idx="2">
                  <c:v>4.9000000000000004</c:v>
                </c:pt>
                <c:pt idx="3">
                  <c:v>4.7</c:v>
                </c:pt>
                <c:pt idx="4">
                  <c:v>4.8</c:v>
                </c:pt>
                <c:pt idx="5">
                  <c:v>4.5</c:v>
                </c:pt>
                <c:pt idx="6">
                  <c:v>4.9000000000000004</c:v>
                </c:pt>
                <c:pt idx="7">
                  <c:v>4.4000000000000004</c:v>
                </c:pt>
                <c:pt idx="8">
                  <c:v>4.8</c:v>
                </c:pt>
                <c:pt idx="9">
                  <c:v>4.8</c:v>
                </c:pt>
                <c:pt idx="10">
                  <c:v>5</c:v>
                </c:pt>
                <c:pt idx="11">
                  <c:v>4.5999999999999996</c:v>
                </c:pt>
                <c:pt idx="12">
                  <c:v>5</c:v>
                </c:pt>
                <c:pt idx="13" formatCode="0.00">
                  <c:v>4.9000000000000004</c:v>
                </c:pt>
                <c:pt idx="14">
                  <c:v>4.4000000000000004</c:v>
                </c:pt>
                <c:pt idx="16">
                  <c:v>4.8</c:v>
                </c:pt>
                <c:pt idx="17">
                  <c:v>4.7</c:v>
                </c:pt>
                <c:pt idx="18">
                  <c:v>4.9000000000000004</c:v>
                </c:pt>
                <c:pt idx="19">
                  <c:v>4.5999999999999996</c:v>
                </c:pt>
                <c:pt idx="20">
                  <c:v>4.8</c:v>
                </c:pt>
                <c:pt idx="21">
                  <c:v>4.5</c:v>
                </c:pt>
                <c:pt idx="22">
                  <c:v>4.8</c:v>
                </c:pt>
                <c:pt idx="23">
                  <c:v>4.0999999999999996</c:v>
                </c:pt>
                <c:pt idx="24">
                  <c:v>4.7</c:v>
                </c:pt>
                <c:pt idx="25">
                  <c:v>4.9000000000000004</c:v>
                </c:pt>
                <c:pt idx="26">
                  <c:v>5</c:v>
                </c:pt>
                <c:pt idx="27">
                  <c:v>4.5</c:v>
                </c:pt>
                <c:pt idx="28">
                  <c:v>5</c:v>
                </c:pt>
                <c:pt idx="29" formatCode="0.00">
                  <c:v>4.8</c:v>
                </c:pt>
                <c:pt idx="30" formatCode="General">
                  <c:v>4.4000000000000004</c:v>
                </c:pt>
                <c:pt idx="32">
                  <c:v>4.8</c:v>
                </c:pt>
                <c:pt idx="33">
                  <c:v>4.5</c:v>
                </c:pt>
                <c:pt idx="34">
                  <c:v>4.9000000000000004</c:v>
                </c:pt>
                <c:pt idx="35">
                  <c:v>4.5999999999999996</c:v>
                </c:pt>
                <c:pt idx="36">
                  <c:v>4.8</c:v>
                </c:pt>
                <c:pt idx="37">
                  <c:v>4.5</c:v>
                </c:pt>
                <c:pt idx="38">
                  <c:v>4.7</c:v>
                </c:pt>
                <c:pt idx="39">
                  <c:v>4</c:v>
                </c:pt>
                <c:pt idx="40">
                  <c:v>4.8</c:v>
                </c:pt>
                <c:pt idx="41">
                  <c:v>4.8</c:v>
                </c:pt>
                <c:pt idx="42">
                  <c:v>4.9000000000000004</c:v>
                </c:pt>
                <c:pt idx="43">
                  <c:v>4.5</c:v>
                </c:pt>
                <c:pt idx="44">
                  <c:v>5</c:v>
                </c:pt>
                <c:pt idx="45" formatCode="0.00">
                  <c:v>4.9000000000000004</c:v>
                </c:pt>
                <c:pt idx="46" formatCode="General">
                  <c:v>4.5</c:v>
                </c:pt>
                <c:pt idx="48">
                  <c:v>4.8</c:v>
                </c:pt>
                <c:pt idx="49">
                  <c:v>4.7</c:v>
                </c:pt>
                <c:pt idx="50">
                  <c:v>4.9000000000000004</c:v>
                </c:pt>
                <c:pt idx="51">
                  <c:v>4.5999999999999996</c:v>
                </c:pt>
                <c:pt idx="52">
                  <c:v>4.8</c:v>
                </c:pt>
                <c:pt idx="53">
                  <c:v>4.5</c:v>
                </c:pt>
                <c:pt idx="54">
                  <c:v>4.9000000000000004</c:v>
                </c:pt>
                <c:pt idx="55">
                  <c:v>4.7</c:v>
                </c:pt>
                <c:pt idx="56">
                  <c:v>4.7</c:v>
                </c:pt>
                <c:pt idx="57">
                  <c:v>4.9000000000000004</c:v>
                </c:pt>
                <c:pt idx="58">
                  <c:v>4.9000000000000004</c:v>
                </c:pt>
                <c:pt idx="59">
                  <c:v>4.5999999999999996</c:v>
                </c:pt>
                <c:pt idx="60">
                  <c:v>5</c:v>
                </c:pt>
                <c:pt idx="61" formatCode="0.00">
                  <c:v>4.9000000000000004</c:v>
                </c:pt>
              </c:numCache>
            </c:numRef>
          </c:xVal>
          <c:yVal>
            <c:numRef>
              <c:f>Sheet1!$E$2:$E$63</c:f>
              <c:numCache>
                <c:formatCode>General</c:formatCode>
                <c:ptCount val="62"/>
                <c:pt idx="48">
                  <c:v>1</c:v>
                </c:pt>
                <c:pt idx="49">
                  <c:v>2</c:v>
                </c:pt>
                <c:pt idx="50">
                  <c:v>3</c:v>
                </c:pt>
                <c:pt idx="51">
                  <c:v>4</c:v>
                </c:pt>
                <c:pt idx="52">
                  <c:v>5</c:v>
                </c:pt>
                <c:pt idx="53">
                  <c:v>6</c:v>
                </c:pt>
                <c:pt idx="54">
                  <c:v>7</c:v>
                </c:pt>
                <c:pt idx="55">
                  <c:v>8</c:v>
                </c:pt>
                <c:pt idx="56">
                  <c:v>9</c:v>
                </c:pt>
                <c:pt idx="57">
                  <c:v>10</c:v>
                </c:pt>
                <c:pt idx="58">
                  <c:v>11</c:v>
                </c:pt>
                <c:pt idx="59">
                  <c:v>12</c:v>
                </c:pt>
                <c:pt idx="60">
                  <c:v>13</c:v>
                </c:pt>
                <c:pt idx="61">
                  <c:v>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45F-4CCF-B096-0E998E4460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96754048"/>
        <c:axId val="196917888"/>
      </c:scatterChart>
      <c:valAx>
        <c:axId val="196754048"/>
        <c:scaling>
          <c:orientation val="minMax"/>
          <c:max val="5.2"/>
          <c:min val="3.7"/>
        </c:scaling>
        <c:delete val="1"/>
        <c:axPos val="t"/>
        <c:numFmt formatCode="#,##0" sourceLinked="0"/>
        <c:majorTickMark val="none"/>
        <c:minorTickMark val="none"/>
        <c:tickLblPos val="high"/>
        <c:crossAx val="196917888"/>
        <c:crosses val="autoZero"/>
        <c:crossBetween val="midCat"/>
        <c:majorUnit val="1"/>
        <c:minorUnit val="0.5"/>
      </c:valAx>
      <c:valAx>
        <c:axId val="196917888"/>
        <c:scaling>
          <c:orientation val="maxMin"/>
          <c:max val="15.5"/>
          <c:min val="0.5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" sourceLinked="1"/>
        <c:majorTickMark val="out"/>
        <c:minorTickMark val="none"/>
        <c:tickLblPos val="none"/>
        <c:crossAx val="196754048"/>
        <c:crosses val="autoZero"/>
        <c:crossBetween val="midCat"/>
        <c:majorUnit val="1"/>
      </c:valAx>
      <c:spPr>
        <a:noFill/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>
          <a:solidFill>
            <a:schemeClr val="tx2"/>
          </a:solidFill>
          <a:latin typeface="Calibri" pitchFamily="34" charset="0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00700500347482"/>
          <c:y val="0.24795647705810497"/>
          <c:w val="0.69169417640528974"/>
          <c:h val="0.6705518831240997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Edycja 2017, N=636</c:v>
                </c:pt>
              </c:strCache>
            </c:strRef>
          </c:cat>
          <c:val>
            <c:numRef>
              <c:f>Sheet1!$B$2:$B$2</c:f>
              <c:numCache>
                <c:formatCode>###0%</c:formatCode>
                <c:ptCount val="1"/>
                <c:pt idx="0">
                  <c:v>0.45440251572327112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7-4325-9450-E3A89794F61C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D1D3D4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Edycja 2017, N=636</c:v>
                </c:pt>
              </c:strCache>
            </c:strRef>
          </c:cat>
          <c:val>
            <c:numRef>
              <c:f>Sheet1!$C$2:$C$2</c:f>
              <c:numCache>
                <c:formatCode>###0%</c:formatCode>
                <c:ptCount val="1"/>
                <c:pt idx="0">
                  <c:v>0.54559748427672949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47-4325-9450-E3A89794F6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4647680"/>
        <c:axId val="144649216"/>
      </c:barChart>
      <c:catAx>
        <c:axId val="144647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4649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64921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4647680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4891241940601241"/>
          <c:y val="0.11692065079188754"/>
          <c:w val="0.70296577545527361"/>
          <c:h val="0.16154323693763792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86485011939338"/>
          <c:y val="0.33422733122245829"/>
          <c:w val="0.79185393637421264"/>
          <c:h val="0.5814209300818425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rgbClr val="477237"/>
            </a:solidFill>
            <a:ln w="25343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25343">
                <a:noFill/>
              </a:ln>
            </c:spPr>
            <c:extLst>
              <c:ext xmlns:c16="http://schemas.microsoft.com/office/drawing/2014/chart" uri="{C3380CC4-5D6E-409C-BE32-E72D297353CC}">
                <c16:uniqueId val="{00000000-243D-449D-AE03-EA94FCE9EEC9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N=289</c:v>
                </c:pt>
              </c:strCache>
            </c:strRef>
          </c:cat>
          <c:val>
            <c:numRef>
              <c:f>Sheet1!$B$2</c:f>
              <c:numCache>
                <c:formatCode>###0%</c:formatCode>
                <c:ptCount val="1"/>
                <c:pt idx="0">
                  <c:v>0.7750865051903113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EC-4276-BEDC-A6ACBC540831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N=289</c:v>
                </c:pt>
              </c:strCache>
            </c:strRef>
          </c:cat>
          <c:val>
            <c:numRef>
              <c:f>Sheet1!$C$2</c:f>
              <c:numCache>
                <c:formatCode>###0%</c:formatCode>
                <c:ptCount val="1"/>
                <c:pt idx="0">
                  <c:v>0.20415224913494806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EC-4276-BEDC-A6ACBC5408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Ani dobrze, ani źle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N=289</c:v>
                </c:pt>
              </c:strCache>
            </c:strRef>
          </c:cat>
          <c:val>
            <c:numRef>
              <c:f>Sheet1!$D$2</c:f>
              <c:numCache>
                <c:formatCode>###0%</c:formatCode>
                <c:ptCount val="1"/>
                <c:pt idx="0">
                  <c:v>1.0380622837370243E-2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EC-4276-BEDC-A6ACBC54083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rgbClr val="FCBB76"/>
            </a:solidFill>
          </c:spPr>
          <c:invertIfNegative val="0"/>
          <c:dLbls>
            <c:dLbl>
              <c:idx val="0"/>
              <c:layout>
                <c:manualLayout>
                  <c:x val="1.164520556145664E-2"/>
                  <c:y val="-0.16870138252799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EC-4276-BEDC-A6ACBC54083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N=289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E9EC-4276-BEDC-A6ACBC54083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Bardzo źle</c:v>
                </c:pt>
              </c:strCache>
            </c:strRef>
          </c:tx>
          <c:spPr>
            <a:solidFill>
              <a:srgbClr val="C5281C"/>
            </a:solidFill>
          </c:spPr>
          <c:invertIfNegative val="0"/>
          <c:dLbls>
            <c:dLbl>
              <c:idx val="0"/>
              <c:layout>
                <c:manualLayout>
                  <c:x val="-6.6544031779754076E-3"/>
                  <c:y val="8.43518988702243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EC-4276-BEDC-A6ACBC540831}"/>
                </c:ext>
              </c:extLst>
            </c:dLbl>
            <c:dLbl>
              <c:idx val="3"/>
              <c:layout>
                <c:manualLayout>
                  <c:x val="-8.3180039724691096E-3"/>
                  <c:y val="-3.75253813406075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EC-4276-BEDC-A6ACBC54083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N=289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E9EC-4276-BEDC-A6ACBC54083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3180039724691096E-3"/>
                  <c:y val="-7.66581490945450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9EC-4276-BEDC-A6ACBC54083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N=289</c:v>
                </c:pt>
              </c:strCache>
            </c:strRef>
          </c:cat>
          <c:val>
            <c:numRef>
              <c:f>Sheet1!$G$2</c:f>
              <c:numCache>
                <c:formatCode>###0%</c:formatCode>
                <c:ptCount val="1"/>
                <c:pt idx="0">
                  <c:v>6.920415224913495E-3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9EC-4276-BEDC-A6ACBC5408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5067008"/>
        <c:axId val="145085184"/>
      </c:barChart>
      <c:catAx>
        <c:axId val="145067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5085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508518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5067008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1388272243161324"/>
          <c:y val="8.2201514646520497E-3"/>
          <c:w val="0.86117277568386763"/>
          <c:h val="0.2758986375251235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33257364139101"/>
          <c:y val="0.10507207325222578"/>
          <c:w val="0.37637612024589939"/>
          <c:h val="0.89220372694907868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Znajomość spontaniczna</c:v>
                </c:pt>
              </c:strCache>
            </c:strRef>
          </c:tx>
          <c:spPr>
            <a:solidFill>
              <a:srgbClr val="65873B"/>
            </a:solidFill>
            <a:ln>
              <a:noFill/>
            </a:ln>
            <a:effectLst/>
          </c:spPr>
          <c:invertIfNegative val="0"/>
          <c:dLbls>
            <c:dLbl>
              <c:idx val="10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F48-43AB-A4F3-AE472C3D154C}"/>
                </c:ext>
              </c:extLst>
            </c:dLbl>
            <c:dLbl>
              <c:idx val="11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F48-43AB-A4F3-AE472C3D154C}"/>
                </c:ext>
              </c:extLst>
            </c:dLbl>
            <c:dLbl>
              <c:idx val="12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F48-43AB-A4F3-AE472C3D154C}"/>
                </c:ext>
              </c:extLst>
            </c:dLbl>
            <c:dLbl>
              <c:idx val="13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F48-43AB-A4F3-AE472C3D154C}"/>
                </c:ext>
              </c:extLst>
            </c:dLbl>
            <c:dLbl>
              <c:idx val="16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F48-43AB-A4F3-AE472C3D154C}"/>
                </c:ext>
              </c:extLst>
            </c:dLbl>
            <c:dLbl>
              <c:idx val="18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F48-43AB-A4F3-AE472C3D154C}"/>
                </c:ext>
              </c:extLst>
            </c:dLbl>
            <c:dLbl>
              <c:idx val="20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F48-43AB-A4F3-AE472C3D154C}"/>
                </c:ext>
              </c:extLst>
            </c:dLbl>
            <c:dLbl>
              <c:idx val="21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F48-43AB-A4F3-AE472C3D154C}"/>
                </c:ext>
              </c:extLst>
            </c:dLbl>
            <c:dLbl>
              <c:idx val="22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F48-43AB-A4F3-AE472C3D154C}"/>
                </c:ext>
              </c:extLst>
            </c:dLbl>
            <c:dLbl>
              <c:idx val="23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F48-43AB-A4F3-AE472C3D154C}"/>
                </c:ext>
              </c:extLst>
            </c:dLbl>
            <c:dLbl>
              <c:idx val="24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F48-43AB-A4F3-AE472C3D154C}"/>
                </c:ext>
              </c:extLst>
            </c:dLbl>
            <c:numFmt formatCode="0%" sourceLinked="0"/>
            <c:spPr>
              <a:noFill/>
              <a:ln w="2539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Bielsko-Biała - Stara Fabryka, N=23</c:v>
                </c:pt>
                <c:pt idx="1">
                  <c:v>Czeladź - GSW Elektrownia, N=22</c:v>
                </c:pt>
                <c:pt idx="2">
                  <c:v>Częstochowa - Muzeum Historii Kolei, N=32</c:v>
                </c:pt>
                <c:pt idx="3">
                  <c:v>Karchowice - Zabytkowa Stacja Wodociągowa Zawada, N=32</c:v>
                </c:pt>
                <c:pt idx="4">
                  <c:v>Łaziska Górne - Muzeum Energetyki, N=28</c:v>
                </c:pt>
                <c:pt idx="5">
                  <c:v>Tarnowskie Góry - Zabytkowa Kopalnia Srebra, N=32</c:v>
                </c:pt>
                <c:pt idx="6">
                  <c:v>Tychy - Muzeum Tyskich Browarów Książęcych, N=33</c:v>
                </c:pt>
                <c:pt idx="7">
                  <c:v>Zabrze - Sztolnia Królowa Luiza Park 12c, N=88</c:v>
                </c:pt>
                <c:pt idx="8">
                  <c:v>Zabrze - Szyb Maciej, N=49</c:v>
                </c:pt>
                <c:pt idx="9">
                  <c:v>Żarki - Stary Młyn, N=22</c:v>
                </c:pt>
                <c:pt idx="10">
                  <c:v>Katowice - Giszowiec, N=31</c:v>
                </c:pt>
                <c:pt idx="11">
                  <c:v>Katowice - Muzeum Śląskie, N=97</c:v>
                </c:pt>
                <c:pt idx="12">
                  <c:v>Gliwice - Nowe Gliwice, Oddział Odlewnictwa Artystycznego, N=72</c:v>
                </c:pt>
                <c:pt idx="13">
                  <c:v>Chorzów - Muzeum Hutnictwa, N=33</c:v>
                </c:pt>
                <c:pt idx="14">
                  <c:v>Czerwionka - Leszczyny - Familoki, N=42</c:v>
                </c:pt>
                <c:pt idx="16">
                  <c:v>Edycja 2017, N=636</c:v>
                </c:pt>
              </c:strCache>
            </c:strRef>
          </c:cat>
          <c:val>
            <c:numRef>
              <c:f>Sheet1!$B$2:$B$18</c:f>
              <c:numCache>
                <c:formatCode>0%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0.98969072164948457</c:v>
                </c:pt>
                <c:pt idx="12">
                  <c:v>0.94444444444444442</c:v>
                </c:pt>
                <c:pt idx="13">
                  <c:v>0.81818181818181823</c:v>
                </c:pt>
                <c:pt idx="14">
                  <c:v>0.80952380952380953</c:v>
                </c:pt>
                <c:pt idx="16">
                  <c:v>0.97012578616352196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C73-471B-8CA0-53C7DF2E763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Znajomość wspomagana</c:v>
                </c:pt>
              </c:strCache>
            </c:strRef>
          </c:tx>
          <c:spPr>
            <a:solidFill>
              <a:srgbClr val="C6DE89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9.50030514431549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C73-471B-8CA0-53C7DF2E763A}"/>
                </c:ext>
              </c:extLst>
            </c:dLbl>
            <c:dLbl>
              <c:idx val="3"/>
              <c:layout>
                <c:manualLayout>
                  <c:x val="1.2667073525753999E-2"/>
                  <c:y val="5.9786200779950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C73-471B-8CA0-53C7DF2E763A}"/>
                </c:ext>
              </c:extLst>
            </c:dLbl>
            <c:dLbl>
              <c:idx val="5"/>
              <c:layout>
                <c:manualLayout>
                  <c:x val="6.3335367628770001E-3"/>
                  <c:y val="-2.989310038997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C73-471B-8CA0-53C7DF2E763A}"/>
                </c:ext>
              </c:extLst>
            </c:dLbl>
            <c:dLbl>
              <c:idx val="7"/>
              <c:layout>
                <c:manualLayout>
                  <c:x val="9.5003051443154907E-3"/>
                  <c:y val="2.989310038997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C73-471B-8CA0-53C7DF2E763A}"/>
                </c:ext>
              </c:extLst>
            </c:dLbl>
            <c:dLbl>
              <c:idx val="8"/>
              <c:layout>
                <c:manualLayout>
                  <c:x val="9.5003051443154907E-3"/>
                  <c:y val="5.9786200779951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C73-471B-8CA0-53C7DF2E763A}"/>
                </c:ext>
              </c:extLst>
            </c:dLbl>
            <c:dLbl>
              <c:idx val="9"/>
              <c:layout>
                <c:manualLayout>
                  <c:x val="7.9169209535962497E-3"/>
                  <c:y val="8.967930116992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C73-471B-8CA0-53C7DF2E763A}"/>
                </c:ext>
              </c:extLst>
            </c:dLbl>
            <c:dLbl>
              <c:idx val="13"/>
              <c:layout>
                <c:manualLayout>
                  <c:x val="7.9169444135836885E-3"/>
                  <c:y val="1.9187337393689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3C73-471B-8CA0-53C7DF2E763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Bielsko-Biała - Stara Fabryka, N=23</c:v>
                </c:pt>
                <c:pt idx="1">
                  <c:v>Czeladź - GSW Elektrownia, N=22</c:v>
                </c:pt>
                <c:pt idx="2">
                  <c:v>Częstochowa - Muzeum Historii Kolei, N=32</c:v>
                </c:pt>
                <c:pt idx="3">
                  <c:v>Karchowice - Zabytkowa Stacja Wodociągowa Zawada, N=32</c:v>
                </c:pt>
                <c:pt idx="4">
                  <c:v>Łaziska Górne - Muzeum Energetyki, N=28</c:v>
                </c:pt>
                <c:pt idx="5">
                  <c:v>Tarnowskie Góry - Zabytkowa Kopalnia Srebra, N=32</c:v>
                </c:pt>
                <c:pt idx="6">
                  <c:v>Tychy - Muzeum Tyskich Browarów Książęcych, N=33</c:v>
                </c:pt>
                <c:pt idx="7">
                  <c:v>Zabrze - Sztolnia Królowa Luiza Park 12c, N=88</c:v>
                </c:pt>
                <c:pt idx="8">
                  <c:v>Zabrze - Szyb Maciej, N=49</c:v>
                </c:pt>
                <c:pt idx="9">
                  <c:v>Żarki - Stary Młyn, N=22</c:v>
                </c:pt>
                <c:pt idx="10">
                  <c:v>Katowice - Giszowiec, N=31</c:v>
                </c:pt>
                <c:pt idx="11">
                  <c:v>Katowice - Muzeum Śląskie, N=97</c:v>
                </c:pt>
                <c:pt idx="12">
                  <c:v>Gliwice - Nowe Gliwice, Oddział Odlewnictwa Artystycznego, N=72</c:v>
                </c:pt>
                <c:pt idx="13">
                  <c:v>Chorzów - Muzeum Hutnictwa, N=33</c:v>
                </c:pt>
                <c:pt idx="14">
                  <c:v>Czerwionka - Leszczyny - Familoki, N=42</c:v>
                </c:pt>
                <c:pt idx="16">
                  <c:v>Edycja 2017, N=636</c:v>
                </c:pt>
              </c:strCache>
            </c:strRef>
          </c:cat>
          <c:val>
            <c:numRef>
              <c:f>Sheet1!$C$2:$C$18</c:f>
              <c:numCache>
                <c:formatCode>0%</c:formatCode>
                <c:ptCount val="17"/>
                <c:pt idx="11">
                  <c:v>1.0309278350515462E-2</c:v>
                </c:pt>
                <c:pt idx="12">
                  <c:v>2.7777777777777776E-2</c:v>
                </c:pt>
                <c:pt idx="13">
                  <c:v>0.12121212121212122</c:v>
                </c:pt>
                <c:pt idx="14">
                  <c:v>7.1428571428571425E-2</c:v>
                </c:pt>
                <c:pt idx="16">
                  <c:v>1.5723270440251572E-2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C73-471B-8CA0-53C7DF2E7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32502656"/>
        <c:axId val="132504192"/>
      </c:barChart>
      <c:catAx>
        <c:axId val="1325026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32504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2504192"/>
        <c:scaling>
          <c:orientation val="minMax"/>
          <c:max val="1"/>
          <c:min val="0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 w="12700" cap="flat" cmpd="sng" algn="ctr">
            <a:solidFill>
              <a:srgbClr val="FFFFFF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2502656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legend>
      <c:legendPos val="r"/>
      <c:layout>
        <c:manualLayout>
          <c:xMode val="edge"/>
          <c:yMode val="edge"/>
          <c:x val="0.23165446894789471"/>
          <c:y val="3.4220907461360063E-2"/>
          <c:w val="0.45426723419620024"/>
          <c:h val="5.4867659812259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280873348160484"/>
          <c:y val="0"/>
          <c:w val="0.46376081721052748"/>
          <c:h val="1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1.1215117638030177E-3"/>
                  <c:y val="1.0180472140628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560-4E89-BBB2-CEC3DA11DFE1}"/>
                </c:ext>
              </c:extLst>
            </c:dLbl>
            <c:dLbl>
              <c:idx val="10"/>
              <c:layout>
                <c:manualLayout>
                  <c:x val="2.7617322834646422E-3"/>
                  <c:y val="-9.6964469547313826E-4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560-4E89-BBB2-CEC3DA11DFE1}"/>
                </c:ext>
              </c:extLst>
            </c:dLbl>
            <c:dLbl>
              <c:idx val="11"/>
              <c:layout>
                <c:manualLayout>
                  <c:x val="-4.7406299212598485E-3"/>
                  <c:y val="1.7539300520297153E-2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560-4E89-BBB2-CEC3DA11DFE1}"/>
                </c:ext>
              </c:extLst>
            </c:dLbl>
            <c:dLbl>
              <c:idx val="12"/>
              <c:layout>
                <c:manualLayout>
                  <c:x val="-2.9907259816513891E-3"/>
                  <c:y val="1.064500366249325E-2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560-4E89-BBB2-CEC3DA11DFE1}"/>
                </c:ext>
              </c:extLst>
            </c:dLbl>
            <c:dLbl>
              <c:idx val="13"/>
              <c:layout>
                <c:manualLayout>
                  <c:x val="2.8983411245393437E-3"/>
                  <c:y val="8.0012296185545135E-3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560-4E89-BBB2-CEC3DA11DFE1}"/>
                </c:ext>
              </c:extLst>
            </c:dLbl>
            <c:dLbl>
              <c:idx val="16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60-4E89-BBB2-CEC3DA11DFE1}"/>
                </c:ext>
              </c:extLst>
            </c:dLbl>
            <c:dLbl>
              <c:idx val="18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60-4E89-BBB2-CEC3DA11DFE1}"/>
                </c:ext>
              </c:extLst>
            </c:dLbl>
            <c:dLbl>
              <c:idx val="20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60-4E89-BBB2-CEC3DA11DFE1}"/>
                </c:ext>
              </c:extLst>
            </c:dLbl>
            <c:dLbl>
              <c:idx val="21"/>
              <c:layout>
                <c:manualLayout>
                  <c:xMode val="edge"/>
                  <c:yMode val="edge"/>
                  <c:x val="0.19340329835082484"/>
                  <c:y val="0.91005291005290956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60-4E89-BBB2-CEC3DA11DFE1}"/>
                </c:ext>
              </c:extLst>
            </c:dLbl>
            <c:dLbl>
              <c:idx val="22"/>
              <c:layout>
                <c:manualLayout>
                  <c:xMode val="edge"/>
                  <c:yMode val="edge"/>
                  <c:x val="0.1949025487256372"/>
                  <c:y val="0.91005291005290956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60-4E89-BBB2-CEC3DA11DFE1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17241379310344854"/>
                  <c:y val="0.91005291005290956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560-4E89-BBB2-CEC3DA11DFE1}"/>
                </c:ext>
              </c:extLst>
            </c:dLbl>
            <c:dLbl>
              <c:idx val="24"/>
              <c:layout>
                <c:manualLayout>
                  <c:xMode val="edge"/>
                  <c:yMode val="edge"/>
                  <c:x val="0.16941529235382344"/>
                  <c:y val="0.91005291005290956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60-4E89-BBB2-CEC3DA11DFE1}"/>
                </c:ext>
              </c:extLst>
            </c:dLbl>
            <c:numFmt formatCode="0%" sourceLinked="0"/>
            <c:spPr>
              <a:noFill/>
              <a:ln w="2539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Sheet1!$A$1:$A$14</c:f>
              <c:strCache>
                <c:ptCount val="14"/>
                <c:pt idx="0">
                  <c:v>zwiedzanie zabytków, muzeów</c:v>
                </c:pt>
                <c:pt idx="1">
                  <c:v>wydarzenia towarzyszące -warsztaty, występy</c:v>
                </c:pt>
                <c:pt idx="2">
                  <c:v>dobra organizacja</c:v>
                </c:pt>
                <c:pt idx="3">
                  <c:v>wszystko</c:v>
                </c:pt>
                <c:pt idx="4">
                  <c:v>idea imprezy</c:v>
                </c:pt>
                <c:pt idx="5">
                  <c:v>atrakcje dla dzieci</c:v>
                </c:pt>
                <c:pt idx="6">
                  <c:v>dobra zabawa, miłe spedzanie czasu</c:v>
                </c:pt>
                <c:pt idx="7">
                  <c:v>atmosfera</c:v>
                </c:pt>
                <c:pt idx="8">
                  <c:v>możliwość zwiedzenia zwykle niedostępnych obiektóe</c:v>
                </c:pt>
                <c:pt idx="9">
                  <c:v>wjazd na zwieżż/platform e widokową</c:v>
                </c:pt>
                <c:pt idx="10">
                  <c:v>mozliwośc przejazdy kolejką waskotorową</c:v>
                </c:pt>
                <c:pt idx="11">
                  <c:v>zjazd na dół kopalni</c:v>
                </c:pt>
                <c:pt idx="12">
                  <c:v>inne</c:v>
                </c:pt>
                <c:pt idx="13">
                  <c:v>trudno powiedzieć</c:v>
                </c:pt>
              </c:strCache>
            </c:strRef>
          </c:cat>
          <c:val>
            <c:numRef>
              <c:f>Sheet1!$B$1:$B$14</c:f>
              <c:numCache>
                <c:formatCode>0%</c:formatCode>
                <c:ptCount val="14"/>
                <c:pt idx="0">
                  <c:v>0.35172413793103446</c:v>
                </c:pt>
                <c:pt idx="1">
                  <c:v>0.16896551724137931</c:v>
                </c:pt>
                <c:pt idx="2">
                  <c:v>8.9655172413793144E-2</c:v>
                </c:pt>
                <c:pt idx="3">
                  <c:v>8.6206896551724158E-2</c:v>
                </c:pt>
                <c:pt idx="4">
                  <c:v>7.5862068965517254E-2</c:v>
                </c:pt>
                <c:pt idx="5">
                  <c:v>4.6551724137931058E-2</c:v>
                </c:pt>
                <c:pt idx="6">
                  <c:v>4.6551724137931058E-2</c:v>
                </c:pt>
                <c:pt idx="7">
                  <c:v>3.7931034482758627E-2</c:v>
                </c:pt>
                <c:pt idx="8">
                  <c:v>3.6206896551724148E-2</c:v>
                </c:pt>
                <c:pt idx="9">
                  <c:v>2.5862068965517241E-2</c:v>
                </c:pt>
                <c:pt idx="10">
                  <c:v>8.6206896551724154E-3</c:v>
                </c:pt>
                <c:pt idx="11">
                  <c:v>6.8965517241379327E-3</c:v>
                </c:pt>
                <c:pt idx="12">
                  <c:v>8.7931034482758602E-2</c:v>
                </c:pt>
                <c:pt idx="13">
                  <c:v>2.2413793103448276E-2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560-4E89-BBB2-CEC3DA11DF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44886400"/>
        <c:axId val="144892288"/>
      </c:barChart>
      <c:catAx>
        <c:axId val="1448864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44892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892288"/>
        <c:scaling>
          <c:orientation val="minMax"/>
          <c:max val="0.60000000000000042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4886400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7218238809173"/>
          <c:y val="6.9771017505991434E-2"/>
          <c:w val="0.59077255898442438"/>
          <c:h val="0.9705882352941176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9.158064516129059</c:v>
                </c:pt>
                <c:pt idx="1">
                  <c:v>8.8644628099173826</c:v>
                </c:pt>
                <c:pt idx="2">
                  <c:v>9.091210613598669</c:v>
                </c:pt>
                <c:pt idx="3">
                  <c:v>9.2047619047618792</c:v>
                </c:pt>
                <c:pt idx="4">
                  <c:v>9.06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D-4142-BC6D-B79CF986B1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45022976"/>
        <c:axId val="145025664"/>
      </c:barChart>
      <c:catAx>
        <c:axId val="1450229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pl-PL"/>
          </a:p>
        </c:txPr>
        <c:crossAx val="145025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5025664"/>
        <c:scaling>
          <c:orientation val="minMax"/>
          <c:max val="10"/>
          <c:min val="0"/>
        </c:scaling>
        <c:delete val="1"/>
        <c:axPos val="t"/>
        <c:numFmt formatCode="0" sourceLinked="0"/>
        <c:majorTickMark val="out"/>
        <c:minorTickMark val="none"/>
        <c:tickLblPos val="none"/>
        <c:crossAx val="145022976"/>
        <c:crosses val="autoZero"/>
        <c:crossBetween val="between"/>
        <c:majorUnit val="1"/>
        <c:minorUnit val="0.5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0" i="0" baseline="0">
          <a:solidFill>
            <a:schemeClr val="tx1">
              <a:lumMod val="75000"/>
            </a:schemeClr>
          </a:solidFill>
          <a:latin typeface="+mn-lt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46462227943489"/>
          <c:y val="1.9612752397632851E-2"/>
          <c:w val="0.48785921717823838"/>
          <c:h val="0.97058823529411764"/>
        </c:manualLayout>
      </c:layout>
      <c:barChart>
        <c:barDir val="bar"/>
        <c:grouping val="clustered"/>
        <c:varyColors val="0"/>
        <c:ser>
          <c:idx val="3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Zabrze - Sztolnia Królowa Luiza Park 12c, N=88</c:v>
                </c:pt>
                <c:pt idx="1">
                  <c:v>Częstochowa - Muzeum Historii Kolei, N=32</c:v>
                </c:pt>
                <c:pt idx="2">
                  <c:v>Łaziska Górne - Muzeum Energetyki, N=28</c:v>
                </c:pt>
                <c:pt idx="3">
                  <c:v>Tarnowskie Góry - Zabytkowa Kopalnia Srebra, N=32</c:v>
                </c:pt>
                <c:pt idx="4">
                  <c:v>Karchowice - Zabytkowa Stacja Wodociągowa Zawada, N=32</c:v>
                </c:pt>
                <c:pt idx="5">
                  <c:v>Tychy - Muzeum Tyskich Browarów Książęcych, N=33</c:v>
                </c:pt>
                <c:pt idx="6">
                  <c:v>Gliwice - Nowe Gliwice, Oddział Odlewnictwa Artystycznego, N=72</c:v>
                </c:pt>
                <c:pt idx="7">
                  <c:v>Bielsko-Biała - Stara Fabryka, N=23</c:v>
                </c:pt>
                <c:pt idx="8">
                  <c:v>Katowice - Giszowiec, N=31</c:v>
                </c:pt>
                <c:pt idx="9">
                  <c:v>Chorzów - Muzeum Hutnictwa, N=33</c:v>
                </c:pt>
                <c:pt idx="10">
                  <c:v>Katowice - Muzeum Śląskie, N=97</c:v>
                </c:pt>
                <c:pt idx="11">
                  <c:v>Czerwionka - Leszczyny - Familoki, N=42</c:v>
                </c:pt>
                <c:pt idx="12">
                  <c:v>Żarki - Stary Młyn, N=22</c:v>
                </c:pt>
                <c:pt idx="13">
                  <c:v>Zabrze - Szyb Maciej, N=49</c:v>
                </c:pt>
              </c:strCache>
            </c:strRef>
          </c:cat>
          <c:val>
            <c:numRef>
              <c:f>Sheet1!$B$2:$B$15</c:f>
              <c:numCache>
                <c:formatCode>###0.0</c:formatCode>
                <c:ptCount val="14"/>
                <c:pt idx="0">
                  <c:v>9.8977272727272734</c:v>
                </c:pt>
                <c:pt idx="1">
                  <c:v>9.5625000000000018</c:v>
                </c:pt>
                <c:pt idx="2">
                  <c:v>9.5357142857142865</c:v>
                </c:pt>
                <c:pt idx="3">
                  <c:v>9.5312499999999964</c:v>
                </c:pt>
                <c:pt idx="4">
                  <c:v>9.4687499999999982</c:v>
                </c:pt>
                <c:pt idx="5">
                  <c:v>9.2727272727272716</c:v>
                </c:pt>
                <c:pt idx="6">
                  <c:v>9.1666666666666661</c:v>
                </c:pt>
                <c:pt idx="7">
                  <c:v>8.9999999999999982</c:v>
                </c:pt>
                <c:pt idx="8">
                  <c:v>8.9032258064516139</c:v>
                </c:pt>
                <c:pt idx="9">
                  <c:v>8.8787878787878789</c:v>
                </c:pt>
                <c:pt idx="10">
                  <c:v>8.7216494845360781</c:v>
                </c:pt>
                <c:pt idx="11">
                  <c:v>8.3333333333333304</c:v>
                </c:pt>
                <c:pt idx="12">
                  <c:v>8.2727272727272734</c:v>
                </c:pt>
                <c:pt idx="13">
                  <c:v>7.4897959183673493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78-445F-A9FD-D88D200EC2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45143680"/>
        <c:axId val="145146624"/>
      </c:barChart>
      <c:catAx>
        <c:axId val="1451436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pl-PL"/>
          </a:p>
        </c:txPr>
        <c:crossAx val="145146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5146624"/>
        <c:scaling>
          <c:orientation val="minMax"/>
          <c:max val="10"/>
          <c:min val="0"/>
        </c:scaling>
        <c:delete val="1"/>
        <c:axPos val="t"/>
        <c:numFmt formatCode="0" sourceLinked="0"/>
        <c:majorTickMark val="out"/>
        <c:minorTickMark val="none"/>
        <c:tickLblPos val="none"/>
        <c:crossAx val="145143680"/>
        <c:crosses val="autoZero"/>
        <c:crossBetween val="between"/>
        <c:majorUnit val="1"/>
        <c:minorUnit val="0.5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0" i="0" baseline="0">
          <a:solidFill>
            <a:schemeClr val="tx1">
              <a:lumMod val="75000"/>
            </a:schemeClr>
          </a:solidFill>
          <a:latin typeface="+mn-lt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017550521334843"/>
          <c:y val="0.22259753845178484"/>
          <c:w val="0.58385945592715216"/>
          <c:h val="0.71081215607551984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Promotorzy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0.75600000000000123</c:v>
                </c:pt>
                <c:pt idx="1">
                  <c:v>0.66446280991735385</c:v>
                </c:pt>
                <c:pt idx="2">
                  <c:v>0.72139303482587214</c:v>
                </c:pt>
                <c:pt idx="3">
                  <c:v>0.79047619047619055</c:v>
                </c:pt>
                <c:pt idx="4" formatCode="###0%">
                  <c:v>0.71069182389937391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91-4CC6-A695-525DDE0BE7E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Neutralni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0.20600000000000004</c:v>
                </c:pt>
                <c:pt idx="1">
                  <c:v>0.256198347107438</c:v>
                </c:pt>
                <c:pt idx="2">
                  <c:v>0.22885572139303467</c:v>
                </c:pt>
                <c:pt idx="3">
                  <c:v>0.16507936507936521</c:v>
                </c:pt>
                <c:pt idx="4" formatCode="###0%">
                  <c:v>0.24842767295597484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91-4CC6-A695-525DDE0BE7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Destruktorzy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1.2215722457757069E-4"/>
                  <c:y val="4.9134001568185821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891-4CC6-A695-525DDE0BE7E8}"/>
                </c:ext>
              </c:extLst>
            </c:dLbl>
            <c:dLbl>
              <c:idx val="1"/>
              <c:layout>
                <c:manualLayout>
                  <c:x val="3.0216553898403512E-3"/>
                  <c:y val="-4.408541298200572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891-4CC6-A695-525DDE0BE7E8}"/>
                </c:ext>
              </c:extLst>
            </c:dLbl>
            <c:dLbl>
              <c:idx val="2"/>
              <c:layout>
                <c:manualLayout>
                  <c:x val="-1.6330492127738401E-3"/>
                  <c:y val="5.92265170705693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891-4CC6-A695-525DDE0BE7E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3.8000000000000006E-2</c:v>
                </c:pt>
                <c:pt idx="1">
                  <c:v>7.9338842975206714E-2</c:v>
                </c:pt>
                <c:pt idx="2">
                  <c:v>4.9751243781094495E-2</c:v>
                </c:pt>
                <c:pt idx="3">
                  <c:v>4.4444444444444502E-2</c:v>
                </c:pt>
                <c:pt idx="4" formatCode="###0%">
                  <c:v>4.0880503144654086E-2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91-4CC6-A695-525DDE0BE7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2"/>
        <c:overlap val="100"/>
        <c:axId val="145178624"/>
        <c:axId val="145180160"/>
      </c:barChart>
      <c:catAx>
        <c:axId val="145178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5180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518016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5178624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7067044899723708"/>
          <c:y val="8.5750486911429502E-2"/>
          <c:w val="0.55423440016880865"/>
          <c:h val="0.15322603044106281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312170527477281"/>
          <c:y val="0.22259753845178484"/>
          <c:w val="0.4209133300295842"/>
          <c:h val="0.71081215607551984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Promotorzy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Czeladź - GSW Elektrownia, N=22</c:v>
                </c:pt>
                <c:pt idx="1">
                  <c:v>Zabrze - Sztolnia Królowa Luiza, N=88</c:v>
                </c:pt>
                <c:pt idx="2">
                  <c:v>Karchowice - Zabytkowa Stacja Wodociągowa Zawada, N=32</c:v>
                </c:pt>
                <c:pt idx="3">
                  <c:v>Tarnowskie Góry - Zabytkowa Kopalnia Srebra, N=32</c:v>
                </c:pt>
                <c:pt idx="4">
                  <c:v>Łaziska Górne - Muzeum Energetyki, N=28</c:v>
                </c:pt>
                <c:pt idx="5">
                  <c:v>Częstochowa - Muzeum Historii Kolei, N=32</c:v>
                </c:pt>
                <c:pt idx="6">
                  <c:v>Bielsko-Biała - Stara Fabryka, N=23</c:v>
                </c:pt>
                <c:pt idx="7">
                  <c:v>Tychy - Muzeum Tyskich Browarów Książęcych, N=33</c:v>
                </c:pt>
                <c:pt idx="8">
                  <c:v>Chorzów - Muzeum Hutnictwa, N=33</c:v>
                </c:pt>
                <c:pt idx="9">
                  <c:v>Katowice - Giszowiec, N=31</c:v>
                </c:pt>
                <c:pt idx="10">
                  <c:v>Gliwice - Nowe Gliwice, Oddział Odlewnictwa Artystycznego, N=72</c:v>
                </c:pt>
                <c:pt idx="11">
                  <c:v>Katowice - Muzeum Śląskie, N=97</c:v>
                </c:pt>
                <c:pt idx="12">
                  <c:v>Żarki - Stary Młyn, N=22</c:v>
                </c:pt>
                <c:pt idx="13">
                  <c:v>Czerwionka - Leszczyny - Familoki, N=42</c:v>
                </c:pt>
                <c:pt idx="14">
                  <c:v>Zabrze - Szyb Maciej, N=49</c:v>
                </c:pt>
              </c:strCache>
            </c:strRef>
          </c:cat>
          <c:val>
            <c:numRef>
              <c:f>Sheet1!$B$2:$B$16</c:f>
              <c:numCache>
                <c:formatCode>###0%</c:formatCode>
                <c:ptCount val="15"/>
                <c:pt idx="0">
                  <c:v>1</c:v>
                </c:pt>
                <c:pt idx="1">
                  <c:v>0.95454545454545459</c:v>
                </c:pt>
                <c:pt idx="2">
                  <c:v>0.9375</c:v>
                </c:pt>
                <c:pt idx="3">
                  <c:v>0.9375</c:v>
                </c:pt>
                <c:pt idx="4">
                  <c:v>0.8928571428571429</c:v>
                </c:pt>
                <c:pt idx="5">
                  <c:v>0.875</c:v>
                </c:pt>
                <c:pt idx="6">
                  <c:v>0.82608695652173902</c:v>
                </c:pt>
                <c:pt idx="7">
                  <c:v>0.72727272727272729</c:v>
                </c:pt>
                <c:pt idx="8">
                  <c:v>0.69696969696969702</c:v>
                </c:pt>
                <c:pt idx="9">
                  <c:v>0.67741935483870963</c:v>
                </c:pt>
                <c:pt idx="10">
                  <c:v>0.66666666666666652</c:v>
                </c:pt>
                <c:pt idx="11">
                  <c:v>0.62886597938144329</c:v>
                </c:pt>
                <c:pt idx="12">
                  <c:v>0.59090909090909094</c:v>
                </c:pt>
                <c:pt idx="13">
                  <c:v>0.42857142857142855</c:v>
                </c:pt>
                <c:pt idx="14">
                  <c:v>0.12244897959183673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91-4CC6-A695-525DDE0BE7E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Neutralni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Czeladź - GSW Elektrownia, N=22</c:v>
                </c:pt>
                <c:pt idx="1">
                  <c:v>Zabrze - Sztolnia Królowa Luiza, N=88</c:v>
                </c:pt>
                <c:pt idx="2">
                  <c:v>Karchowice - Zabytkowa Stacja Wodociągowa Zawada, N=32</c:v>
                </c:pt>
                <c:pt idx="3">
                  <c:v>Tarnowskie Góry - Zabytkowa Kopalnia Srebra, N=32</c:v>
                </c:pt>
                <c:pt idx="4">
                  <c:v>Łaziska Górne - Muzeum Energetyki, N=28</c:v>
                </c:pt>
                <c:pt idx="5">
                  <c:v>Częstochowa - Muzeum Historii Kolei, N=32</c:v>
                </c:pt>
                <c:pt idx="6">
                  <c:v>Bielsko-Biała - Stara Fabryka, N=23</c:v>
                </c:pt>
                <c:pt idx="7">
                  <c:v>Tychy - Muzeum Tyskich Browarów Książęcych, N=33</c:v>
                </c:pt>
                <c:pt idx="8">
                  <c:v>Chorzów - Muzeum Hutnictwa, N=33</c:v>
                </c:pt>
                <c:pt idx="9">
                  <c:v>Katowice - Giszowiec, N=31</c:v>
                </c:pt>
                <c:pt idx="10">
                  <c:v>Gliwice - Nowe Gliwice, Oddział Odlewnictwa Artystycznego, N=72</c:v>
                </c:pt>
                <c:pt idx="11">
                  <c:v>Katowice - Muzeum Śląskie, N=97</c:v>
                </c:pt>
                <c:pt idx="12">
                  <c:v>Żarki - Stary Młyn, N=22</c:v>
                </c:pt>
                <c:pt idx="13">
                  <c:v>Czerwionka - Leszczyny - Familoki, N=42</c:v>
                </c:pt>
                <c:pt idx="14">
                  <c:v>Zabrze - Szyb Maciej, N=49</c:v>
                </c:pt>
              </c:strCache>
            </c:strRef>
          </c:cat>
          <c:val>
            <c:numRef>
              <c:f>Sheet1!$C$2:$C$16</c:f>
              <c:numCache>
                <c:formatCode>###0%</c:formatCode>
                <c:ptCount val="15"/>
                <c:pt idx="1">
                  <c:v>4.5454545454545456E-2</c:v>
                </c:pt>
                <c:pt idx="2">
                  <c:v>3.125E-2</c:v>
                </c:pt>
                <c:pt idx="3">
                  <c:v>6.25E-2</c:v>
                </c:pt>
                <c:pt idx="4">
                  <c:v>3.5714285714285712E-2</c:v>
                </c:pt>
                <c:pt idx="5">
                  <c:v>0.125</c:v>
                </c:pt>
                <c:pt idx="6">
                  <c:v>0.13043478260869565</c:v>
                </c:pt>
                <c:pt idx="7">
                  <c:v>0.24242424242424243</c:v>
                </c:pt>
                <c:pt idx="8">
                  <c:v>0.2121212121212121</c:v>
                </c:pt>
                <c:pt idx="9">
                  <c:v>0.19354838709677419</c:v>
                </c:pt>
                <c:pt idx="10">
                  <c:v>0.33333333333333326</c:v>
                </c:pt>
                <c:pt idx="11">
                  <c:v>0.35051546391752575</c:v>
                </c:pt>
                <c:pt idx="12">
                  <c:v>0.27272727272727271</c:v>
                </c:pt>
                <c:pt idx="13">
                  <c:v>0.5</c:v>
                </c:pt>
                <c:pt idx="14">
                  <c:v>0.75510204081632648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A-4E4A-BA5C-F47DC75DCC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Destruktorzy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Czeladź - GSW Elektrownia, N=22</c:v>
                </c:pt>
                <c:pt idx="1">
                  <c:v>Zabrze - Sztolnia Królowa Luiza, N=88</c:v>
                </c:pt>
                <c:pt idx="2">
                  <c:v>Karchowice - Zabytkowa Stacja Wodociągowa Zawada, N=32</c:v>
                </c:pt>
                <c:pt idx="3">
                  <c:v>Tarnowskie Góry - Zabytkowa Kopalnia Srebra, N=32</c:v>
                </c:pt>
                <c:pt idx="4">
                  <c:v>Łaziska Górne - Muzeum Energetyki, N=28</c:v>
                </c:pt>
                <c:pt idx="5">
                  <c:v>Częstochowa - Muzeum Historii Kolei, N=32</c:v>
                </c:pt>
                <c:pt idx="6">
                  <c:v>Bielsko-Biała - Stara Fabryka, N=23</c:v>
                </c:pt>
                <c:pt idx="7">
                  <c:v>Tychy - Muzeum Tyskich Browarów Książęcych, N=33</c:v>
                </c:pt>
                <c:pt idx="8">
                  <c:v>Chorzów - Muzeum Hutnictwa, N=33</c:v>
                </c:pt>
                <c:pt idx="9">
                  <c:v>Katowice - Giszowiec, N=31</c:v>
                </c:pt>
                <c:pt idx="10">
                  <c:v>Gliwice - Nowe Gliwice, Oddział Odlewnictwa Artystycznego, N=72</c:v>
                </c:pt>
                <c:pt idx="11">
                  <c:v>Katowice - Muzeum Śląskie, N=97</c:v>
                </c:pt>
                <c:pt idx="12">
                  <c:v>Żarki - Stary Młyn, N=22</c:v>
                </c:pt>
                <c:pt idx="13">
                  <c:v>Czerwionka - Leszczyny - Familoki, N=42</c:v>
                </c:pt>
                <c:pt idx="14">
                  <c:v>Zabrze - Szyb Maciej, N=49</c:v>
                </c:pt>
              </c:strCache>
            </c:strRef>
          </c:cat>
          <c:val>
            <c:numRef>
              <c:f>Sheet1!$D$2:$D$16</c:f>
              <c:numCache>
                <c:formatCode>###0%</c:formatCode>
                <c:ptCount val="15"/>
                <c:pt idx="2">
                  <c:v>3.125E-2</c:v>
                </c:pt>
                <c:pt idx="4">
                  <c:v>7.1428571428571425E-2</c:v>
                </c:pt>
                <c:pt idx="6">
                  <c:v>4.3478260869565216E-2</c:v>
                </c:pt>
                <c:pt idx="7">
                  <c:v>3.0303030303030304E-2</c:v>
                </c:pt>
                <c:pt idx="8">
                  <c:v>9.0909090909090912E-2</c:v>
                </c:pt>
                <c:pt idx="9">
                  <c:v>0.12903225806451613</c:v>
                </c:pt>
                <c:pt idx="11">
                  <c:v>2.0618556701030924E-2</c:v>
                </c:pt>
                <c:pt idx="12">
                  <c:v>0.13636363636363635</c:v>
                </c:pt>
                <c:pt idx="13">
                  <c:v>7.1428571428571425E-2</c:v>
                </c:pt>
                <c:pt idx="14">
                  <c:v>0.12244897959183673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5A-4E4A-BA5C-F47DC75DCC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2"/>
        <c:overlap val="100"/>
        <c:axId val="145783424"/>
        <c:axId val="145793408"/>
      </c:barChart>
      <c:catAx>
        <c:axId val="145783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5793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579340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5783424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7067044899723708"/>
          <c:y val="8.5750486911429502E-2"/>
          <c:w val="0.27389154216751477"/>
          <c:h val="4.8742523477718173E-2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812766839275072"/>
          <c:y val="0.25728214294272311"/>
          <c:w val="0.71699190062199203"/>
          <c:h val="0.5269188499752744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 603</c:v>
                </c:pt>
                <c:pt idx="3">
                  <c:v>Edycja 2016, N= 630</c:v>
                </c:pt>
                <c:pt idx="4">
                  <c:v>Edycja 2017, N=636</c:v>
                </c:pt>
              </c:strCache>
            </c:strRef>
          </c:cat>
          <c:val>
            <c:numRef>
              <c:f>Sheet1!$B$2:$B$6</c:f>
              <c:numCache>
                <c:formatCode>####.0%</c:formatCode>
                <c:ptCount val="5"/>
                <c:pt idx="0">
                  <c:v>0.70806451612903265</c:v>
                </c:pt>
                <c:pt idx="1">
                  <c:v>0.7024793388429752</c:v>
                </c:pt>
                <c:pt idx="2" formatCode="0%">
                  <c:v>0.60400000000000065</c:v>
                </c:pt>
                <c:pt idx="3" formatCode="0%">
                  <c:v>0.62380952380952515</c:v>
                </c:pt>
                <c:pt idx="4" formatCode="###0%">
                  <c:v>0.65566037735849314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AF-4A7C-AE29-A9C6B214AFF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 603</c:v>
                </c:pt>
                <c:pt idx="3">
                  <c:v>Edycja 2016, N= 630</c:v>
                </c:pt>
                <c:pt idx="4">
                  <c:v>Edycja 2017, N=636</c:v>
                </c:pt>
              </c:strCache>
            </c:strRef>
          </c:cat>
          <c:val>
            <c:numRef>
              <c:f>Sheet1!$C$2:$C$6</c:f>
              <c:numCache>
                <c:formatCode>####.0%</c:formatCode>
                <c:ptCount val="5"/>
                <c:pt idx="0">
                  <c:v>0.21129032258064551</c:v>
                </c:pt>
                <c:pt idx="1">
                  <c:v>0.25785123966942147</c:v>
                </c:pt>
                <c:pt idx="2" formatCode="0%">
                  <c:v>0.29200000000000031</c:v>
                </c:pt>
                <c:pt idx="3" formatCode="0%">
                  <c:v>0.31269841269841281</c:v>
                </c:pt>
                <c:pt idx="4" formatCode="###0%">
                  <c:v>0.28301886792452957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AF-4A7C-AE29-A9C6B214AF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Ani tak, ani nie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-1.164520556145676E-2"/>
                  <c:y val="9.282594331624023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7AF-4A7C-AE29-A9C6B214AFF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 603</c:v>
                </c:pt>
                <c:pt idx="3">
                  <c:v>Edycja 2016, N= 630</c:v>
                </c:pt>
                <c:pt idx="4">
                  <c:v>Edycja 2017, N=636</c:v>
                </c:pt>
              </c:strCache>
            </c:strRef>
          </c:cat>
          <c:val>
            <c:numRef>
              <c:f>Sheet1!$D$2:$D$6</c:f>
              <c:numCache>
                <c:formatCode>####.0%</c:formatCode>
                <c:ptCount val="5"/>
                <c:pt idx="0" formatCode="General">
                  <c:v>1.6129032258064523E-2</c:v>
                </c:pt>
                <c:pt idx="1">
                  <c:v>3.6363636363636362E-2</c:v>
                </c:pt>
                <c:pt idx="2" formatCode="0%">
                  <c:v>3.500000000000001E-2</c:v>
                </c:pt>
                <c:pt idx="3" formatCode="0%">
                  <c:v>9.5238095238095247E-3</c:v>
                </c:pt>
                <c:pt idx="4" formatCode="###0%">
                  <c:v>2.8301886792452827E-2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AF-4A7C-AE29-A9C6B214AFF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 603</c:v>
                </c:pt>
                <c:pt idx="3">
                  <c:v>Edycja 2016, N= 630</c:v>
                </c:pt>
                <c:pt idx="4">
                  <c:v>Edycja 2017, N=636</c:v>
                </c:pt>
              </c:strCache>
            </c:strRef>
          </c:cat>
          <c:val>
            <c:numRef>
              <c:f>Sheet1!$E$2:$E$6</c:f>
              <c:numCache>
                <c:formatCode>####.0%</c:formatCode>
                <c:ptCount val="5"/>
                <c:pt idx="0" formatCode="General">
                  <c:v>1.6129032258064542E-3</c:v>
                </c:pt>
                <c:pt idx="1">
                  <c:v>1.6528925619834765E-3</c:v>
                </c:pt>
                <c:pt idx="4" formatCode="###0%">
                  <c:v>7.8616352201257862E-3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AF-4A7C-AE29-A9C6B214AFF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5281C"/>
            </a:solidFill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 603</c:v>
                </c:pt>
                <c:pt idx="3">
                  <c:v>Edycja 2016, N= 630</c:v>
                </c:pt>
                <c:pt idx="4">
                  <c:v>Edycja 2017, N=636</c:v>
                </c:pt>
              </c:strCache>
            </c:strRef>
          </c:cat>
          <c:val>
            <c:numRef>
              <c:f>Sheet1!$F$2:$F$6</c:f>
              <c:numCache>
                <c:formatCode>####.0%</c:formatCode>
                <c:ptCount val="5"/>
                <c:pt idx="0" formatCode="General">
                  <c:v>3.2258064516129123E-3</c:v>
                </c:pt>
                <c:pt idx="1">
                  <c:v>1.6528925619834765E-3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AF-4A7C-AE29-A9C6B214AFF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1854894123529628E-4"/>
                  <c:y val="1.61910327412705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7AF-4A7C-AE29-A9C6B214AFF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 603</c:v>
                </c:pt>
                <c:pt idx="3">
                  <c:v>Edycja 2016, N= 630</c:v>
                </c:pt>
                <c:pt idx="4">
                  <c:v>Edycja 2017, N=636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5.9677419354838862E-2</c:v>
                </c:pt>
                <c:pt idx="2" formatCode="0%">
                  <c:v>6.5000000000000002E-2</c:v>
                </c:pt>
                <c:pt idx="3" formatCode="0%">
                  <c:v>5.2380952380952375E-2</c:v>
                </c:pt>
                <c:pt idx="4" formatCode="###0%">
                  <c:v>2.3584905660377402E-2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AF-4A7C-AE29-A9C6B214AF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9685120"/>
        <c:axId val="39695104"/>
      </c:barChart>
      <c:catAx>
        <c:axId val="39685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39695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69510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9685120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9.1913603007655942E-2"/>
          <c:y val="8.5197633438332976E-2"/>
          <c:w val="0.87947238442329978"/>
          <c:h val="0.16592331273608171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409155912871064"/>
          <c:y val="0.13352892527885943"/>
          <c:w val="0.53102804818413241"/>
          <c:h val="0.83761846384648553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Czeladź - GSW Elektrownia, N=22</c:v>
                </c:pt>
                <c:pt idx="1">
                  <c:v>Karchowice - Zabytkowa Stacja Wodociągowa Zawada, N=32</c:v>
                </c:pt>
                <c:pt idx="2">
                  <c:v>Chorzów - Muzeum Hutnictwa, N=33</c:v>
                </c:pt>
                <c:pt idx="3">
                  <c:v>Katowice - Muzeum Śląskie, N=97</c:v>
                </c:pt>
                <c:pt idx="4">
                  <c:v>Bielsko-Biała - Stara Fabryka, N=23</c:v>
                </c:pt>
                <c:pt idx="5">
                  <c:v>Zabrze - Sztolnia Królowa Luiza, N=88</c:v>
                </c:pt>
                <c:pt idx="6">
                  <c:v>Łaziska Górne - Muzeum Energetyki, N=28</c:v>
                </c:pt>
                <c:pt idx="7">
                  <c:v>Czerwionka - Leszczyny - Familoki, N=42</c:v>
                </c:pt>
                <c:pt idx="8">
                  <c:v>Tarnowskie Góry - Zabytkowa Kopalnia Srebra, N=32</c:v>
                </c:pt>
                <c:pt idx="9">
                  <c:v>Katowice - Giszowiec, N=31</c:v>
                </c:pt>
                <c:pt idx="10">
                  <c:v>Gliwice - Nowe Gliwice, Oddział Odlewnictwa Artystycznego, N=72</c:v>
                </c:pt>
                <c:pt idx="11">
                  <c:v>Tychy - Muzeum Tyskich Browarów Książęcych, N=33</c:v>
                </c:pt>
                <c:pt idx="12">
                  <c:v>Żarki - Stary Młyn, N=22</c:v>
                </c:pt>
                <c:pt idx="13">
                  <c:v>Częstochowa - Muzeum Historii Kolei, N=32</c:v>
                </c:pt>
                <c:pt idx="14">
                  <c:v>Zabrze - Szyb Maciej, N=49</c:v>
                </c:pt>
              </c:strCache>
            </c:strRef>
          </c:cat>
          <c:val>
            <c:numRef>
              <c:f>Sheet1!$B$2:$B$16</c:f>
              <c:numCache>
                <c:formatCode>###0%</c:formatCode>
                <c:ptCount val="15"/>
                <c:pt idx="0">
                  <c:v>1</c:v>
                </c:pt>
                <c:pt idx="1">
                  <c:v>0.90625</c:v>
                </c:pt>
                <c:pt idx="2">
                  <c:v>0.87878787878787878</c:v>
                </c:pt>
                <c:pt idx="3">
                  <c:v>0.76288659793814428</c:v>
                </c:pt>
                <c:pt idx="4">
                  <c:v>0.73913043478260865</c:v>
                </c:pt>
                <c:pt idx="5">
                  <c:v>0.73863636363636365</c:v>
                </c:pt>
                <c:pt idx="6">
                  <c:v>0.7142857142857143</c:v>
                </c:pt>
                <c:pt idx="7">
                  <c:v>0.66666666666666652</c:v>
                </c:pt>
                <c:pt idx="8">
                  <c:v>0.65625</c:v>
                </c:pt>
                <c:pt idx="9">
                  <c:v>0.58064516129032262</c:v>
                </c:pt>
                <c:pt idx="10">
                  <c:v>0.54166666666666663</c:v>
                </c:pt>
                <c:pt idx="11">
                  <c:v>0.51515151515151514</c:v>
                </c:pt>
                <c:pt idx="12">
                  <c:v>0.45454545454545453</c:v>
                </c:pt>
                <c:pt idx="13">
                  <c:v>0.4375</c:v>
                </c:pt>
                <c:pt idx="14">
                  <c:v>0.2857142857142857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AF-4A7C-AE29-A9C6B214AFF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Czeladź - GSW Elektrownia, N=22</c:v>
                </c:pt>
                <c:pt idx="1">
                  <c:v>Karchowice - Zabytkowa Stacja Wodociągowa Zawada, N=32</c:v>
                </c:pt>
                <c:pt idx="2">
                  <c:v>Chorzów - Muzeum Hutnictwa, N=33</c:v>
                </c:pt>
                <c:pt idx="3">
                  <c:v>Katowice - Muzeum Śląskie, N=97</c:v>
                </c:pt>
                <c:pt idx="4">
                  <c:v>Bielsko-Biała - Stara Fabryka, N=23</c:v>
                </c:pt>
                <c:pt idx="5">
                  <c:v>Zabrze - Sztolnia Królowa Luiza, N=88</c:v>
                </c:pt>
                <c:pt idx="6">
                  <c:v>Łaziska Górne - Muzeum Energetyki, N=28</c:v>
                </c:pt>
                <c:pt idx="7">
                  <c:v>Czerwionka - Leszczyny - Familoki, N=42</c:v>
                </c:pt>
                <c:pt idx="8">
                  <c:v>Tarnowskie Góry - Zabytkowa Kopalnia Srebra, N=32</c:v>
                </c:pt>
                <c:pt idx="9">
                  <c:v>Katowice - Giszowiec, N=31</c:v>
                </c:pt>
                <c:pt idx="10">
                  <c:v>Gliwice - Nowe Gliwice, Oddział Odlewnictwa Artystycznego, N=72</c:v>
                </c:pt>
                <c:pt idx="11">
                  <c:v>Tychy - Muzeum Tyskich Browarów Książęcych, N=33</c:v>
                </c:pt>
                <c:pt idx="12">
                  <c:v>Żarki - Stary Młyn, N=22</c:v>
                </c:pt>
                <c:pt idx="13">
                  <c:v>Częstochowa - Muzeum Historii Kolei, N=32</c:v>
                </c:pt>
                <c:pt idx="14">
                  <c:v>Zabrze - Szyb Maciej, N=49</c:v>
                </c:pt>
              </c:strCache>
            </c:strRef>
          </c:cat>
          <c:val>
            <c:numRef>
              <c:f>Sheet1!$C$2:$C$16</c:f>
              <c:numCache>
                <c:formatCode>###0%</c:formatCode>
                <c:ptCount val="15"/>
                <c:pt idx="1">
                  <c:v>9.375E-2</c:v>
                </c:pt>
                <c:pt idx="2">
                  <c:v>9.0909090909090912E-2</c:v>
                </c:pt>
                <c:pt idx="3">
                  <c:v>0.20618556701030927</c:v>
                </c:pt>
                <c:pt idx="4">
                  <c:v>0.2608695652173913</c:v>
                </c:pt>
                <c:pt idx="5">
                  <c:v>0.21590909090909091</c:v>
                </c:pt>
                <c:pt idx="6">
                  <c:v>0.17857142857142858</c:v>
                </c:pt>
                <c:pt idx="7">
                  <c:v>0.26190476190476192</c:v>
                </c:pt>
                <c:pt idx="8">
                  <c:v>0.34375</c:v>
                </c:pt>
                <c:pt idx="9">
                  <c:v>0.25806451612903225</c:v>
                </c:pt>
                <c:pt idx="10">
                  <c:v>0.38888888888888895</c:v>
                </c:pt>
                <c:pt idx="11">
                  <c:v>0.48484848484848486</c:v>
                </c:pt>
                <c:pt idx="12">
                  <c:v>0.22727272727272727</c:v>
                </c:pt>
                <c:pt idx="13">
                  <c:v>0.53125</c:v>
                </c:pt>
                <c:pt idx="14">
                  <c:v>0.5714285714285714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AF-4A7C-AE29-A9C6B214AF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Ani tak, ani nie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-1.164520556145676E-2"/>
                  <c:y val="9.282594331624023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AF-4A7C-AE29-A9C6B214AFF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Czeladź - GSW Elektrownia, N=22</c:v>
                </c:pt>
                <c:pt idx="1">
                  <c:v>Karchowice - Zabytkowa Stacja Wodociągowa Zawada, N=32</c:v>
                </c:pt>
                <c:pt idx="2">
                  <c:v>Chorzów - Muzeum Hutnictwa, N=33</c:v>
                </c:pt>
                <c:pt idx="3">
                  <c:v>Katowice - Muzeum Śląskie, N=97</c:v>
                </c:pt>
                <c:pt idx="4">
                  <c:v>Bielsko-Biała - Stara Fabryka, N=23</c:v>
                </c:pt>
                <c:pt idx="5">
                  <c:v>Zabrze - Sztolnia Królowa Luiza, N=88</c:v>
                </c:pt>
                <c:pt idx="6">
                  <c:v>Łaziska Górne - Muzeum Energetyki, N=28</c:v>
                </c:pt>
                <c:pt idx="7">
                  <c:v>Czerwionka - Leszczyny - Familoki, N=42</c:v>
                </c:pt>
                <c:pt idx="8">
                  <c:v>Tarnowskie Góry - Zabytkowa Kopalnia Srebra, N=32</c:v>
                </c:pt>
                <c:pt idx="9">
                  <c:v>Katowice - Giszowiec, N=31</c:v>
                </c:pt>
                <c:pt idx="10">
                  <c:v>Gliwice - Nowe Gliwice, Oddział Odlewnictwa Artystycznego, N=72</c:v>
                </c:pt>
                <c:pt idx="11">
                  <c:v>Tychy - Muzeum Tyskich Browarów Książęcych, N=33</c:v>
                </c:pt>
                <c:pt idx="12">
                  <c:v>Żarki - Stary Młyn, N=22</c:v>
                </c:pt>
                <c:pt idx="13">
                  <c:v>Częstochowa - Muzeum Historii Kolei, N=32</c:v>
                </c:pt>
                <c:pt idx="14">
                  <c:v>Zabrze - Szyb Maciej, N=49</c:v>
                </c:pt>
              </c:strCache>
            </c:strRef>
          </c:cat>
          <c:val>
            <c:numRef>
              <c:f>Sheet1!$D$2:$D$16</c:f>
              <c:numCache>
                <c:formatCode>###0%</c:formatCode>
                <c:ptCount val="15"/>
                <c:pt idx="2">
                  <c:v>3.0303030303030304E-2</c:v>
                </c:pt>
                <c:pt idx="5">
                  <c:v>2.2727272727272728E-2</c:v>
                </c:pt>
                <c:pt idx="6">
                  <c:v>3.5714285714285712E-2</c:v>
                </c:pt>
                <c:pt idx="9">
                  <c:v>9.6774193548387094E-2</c:v>
                </c:pt>
                <c:pt idx="10">
                  <c:v>5.5555555555555552E-2</c:v>
                </c:pt>
                <c:pt idx="12">
                  <c:v>4.5454545454545456E-2</c:v>
                </c:pt>
                <c:pt idx="13">
                  <c:v>3.125E-2</c:v>
                </c:pt>
                <c:pt idx="14">
                  <c:v>0.10204081632653061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AF-4A7C-AE29-A9C6B214AFF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Czeladź - GSW Elektrownia, N=22</c:v>
                </c:pt>
                <c:pt idx="1">
                  <c:v>Karchowice - Zabytkowa Stacja Wodociągowa Zawada, N=32</c:v>
                </c:pt>
                <c:pt idx="2">
                  <c:v>Chorzów - Muzeum Hutnictwa, N=33</c:v>
                </c:pt>
                <c:pt idx="3">
                  <c:v>Katowice - Muzeum Śląskie, N=97</c:v>
                </c:pt>
                <c:pt idx="4">
                  <c:v>Bielsko-Biała - Stara Fabryka, N=23</c:v>
                </c:pt>
                <c:pt idx="5">
                  <c:v>Zabrze - Sztolnia Królowa Luiza, N=88</c:v>
                </c:pt>
                <c:pt idx="6">
                  <c:v>Łaziska Górne - Muzeum Energetyki, N=28</c:v>
                </c:pt>
                <c:pt idx="7">
                  <c:v>Czerwionka - Leszczyny - Familoki, N=42</c:v>
                </c:pt>
                <c:pt idx="8">
                  <c:v>Tarnowskie Góry - Zabytkowa Kopalnia Srebra, N=32</c:v>
                </c:pt>
                <c:pt idx="9">
                  <c:v>Katowice - Giszowiec, N=31</c:v>
                </c:pt>
                <c:pt idx="10">
                  <c:v>Gliwice - Nowe Gliwice, Oddział Odlewnictwa Artystycznego, N=72</c:v>
                </c:pt>
                <c:pt idx="11">
                  <c:v>Tychy - Muzeum Tyskich Browarów Książęcych, N=33</c:v>
                </c:pt>
                <c:pt idx="12">
                  <c:v>Żarki - Stary Młyn, N=22</c:v>
                </c:pt>
                <c:pt idx="13">
                  <c:v>Częstochowa - Muzeum Historii Kolei, N=32</c:v>
                </c:pt>
                <c:pt idx="14">
                  <c:v>Zabrze - Szyb Maciej, N=49</c:v>
                </c:pt>
              </c:strCache>
            </c:strRef>
          </c:cat>
          <c:val>
            <c:numRef>
              <c:f>Sheet1!$E$2:$E$16</c:f>
              <c:numCache>
                <c:formatCode>###0%</c:formatCode>
                <c:ptCount val="15"/>
                <c:pt idx="5">
                  <c:v>2.2727272727272728E-2</c:v>
                </c:pt>
                <c:pt idx="12">
                  <c:v>4.5454545454545456E-2</c:v>
                </c:pt>
                <c:pt idx="14">
                  <c:v>4.0816326530612249E-2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AF-4A7C-AE29-A9C6B214AFF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5281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Czeladź - GSW Elektrownia, N=22</c:v>
                </c:pt>
                <c:pt idx="1">
                  <c:v>Karchowice - Zabytkowa Stacja Wodociągowa Zawada, N=32</c:v>
                </c:pt>
                <c:pt idx="2">
                  <c:v>Chorzów - Muzeum Hutnictwa, N=33</c:v>
                </c:pt>
                <c:pt idx="3">
                  <c:v>Katowice - Muzeum Śląskie, N=97</c:v>
                </c:pt>
                <c:pt idx="4">
                  <c:v>Bielsko-Biała - Stara Fabryka, N=23</c:v>
                </c:pt>
                <c:pt idx="5">
                  <c:v>Zabrze - Sztolnia Królowa Luiza, N=88</c:v>
                </c:pt>
                <c:pt idx="6">
                  <c:v>Łaziska Górne - Muzeum Energetyki, N=28</c:v>
                </c:pt>
                <c:pt idx="7">
                  <c:v>Czerwionka - Leszczyny - Familoki, N=42</c:v>
                </c:pt>
                <c:pt idx="8">
                  <c:v>Tarnowskie Góry - Zabytkowa Kopalnia Srebra, N=32</c:v>
                </c:pt>
                <c:pt idx="9">
                  <c:v>Katowice - Giszowiec, N=31</c:v>
                </c:pt>
                <c:pt idx="10">
                  <c:v>Gliwice - Nowe Gliwice, Oddział Odlewnictwa Artystycznego, N=72</c:v>
                </c:pt>
                <c:pt idx="11">
                  <c:v>Tychy - Muzeum Tyskich Browarów Książęcych, N=33</c:v>
                </c:pt>
                <c:pt idx="12">
                  <c:v>Żarki - Stary Młyn, N=22</c:v>
                </c:pt>
                <c:pt idx="13">
                  <c:v>Częstochowa - Muzeum Historii Kolei, N=32</c:v>
                </c:pt>
                <c:pt idx="14">
                  <c:v>Zabrze - Szyb Maciej, N=49</c:v>
                </c:pt>
              </c:strCache>
            </c:strRef>
          </c:cat>
          <c:val>
            <c:numRef>
              <c:f>Sheet1!$F$2:$F$16</c:f>
              <c:numCache>
                <c:formatCode>###0%</c:formatCode>
                <c:ptCount val="15"/>
                <c:pt idx="6">
                  <c:v>3.5714285714285712E-2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AF-4A7C-AE29-A9C6B214AFF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3180039724691096E-3"/>
                  <c:y val="-7.66581490945450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AF-4A7C-AE29-A9C6B214AFF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Czeladź - GSW Elektrownia, N=22</c:v>
                </c:pt>
                <c:pt idx="1">
                  <c:v>Karchowice - Zabytkowa Stacja Wodociągowa Zawada, N=32</c:v>
                </c:pt>
                <c:pt idx="2">
                  <c:v>Chorzów - Muzeum Hutnictwa, N=33</c:v>
                </c:pt>
                <c:pt idx="3">
                  <c:v>Katowice - Muzeum Śląskie, N=97</c:v>
                </c:pt>
                <c:pt idx="4">
                  <c:v>Bielsko-Biała - Stara Fabryka, N=23</c:v>
                </c:pt>
                <c:pt idx="5">
                  <c:v>Zabrze - Sztolnia Królowa Luiza, N=88</c:v>
                </c:pt>
                <c:pt idx="6">
                  <c:v>Łaziska Górne - Muzeum Energetyki, N=28</c:v>
                </c:pt>
                <c:pt idx="7">
                  <c:v>Czerwionka - Leszczyny - Familoki, N=42</c:v>
                </c:pt>
                <c:pt idx="8">
                  <c:v>Tarnowskie Góry - Zabytkowa Kopalnia Srebra, N=32</c:v>
                </c:pt>
                <c:pt idx="9">
                  <c:v>Katowice - Giszowiec, N=31</c:v>
                </c:pt>
                <c:pt idx="10">
                  <c:v>Gliwice - Nowe Gliwice, Oddział Odlewnictwa Artystycznego, N=72</c:v>
                </c:pt>
                <c:pt idx="11">
                  <c:v>Tychy - Muzeum Tyskich Browarów Książęcych, N=33</c:v>
                </c:pt>
                <c:pt idx="12">
                  <c:v>Żarki - Stary Młyn, N=22</c:v>
                </c:pt>
                <c:pt idx="13">
                  <c:v>Częstochowa - Muzeum Historii Kolei, N=32</c:v>
                </c:pt>
                <c:pt idx="14">
                  <c:v>Zabrze - Szyb Maciej, N=49</c:v>
                </c:pt>
              </c:strCache>
            </c:strRef>
          </c:cat>
          <c:val>
            <c:numRef>
              <c:f>Sheet1!$G$2:$G$16</c:f>
              <c:numCache>
                <c:formatCode>###0%</c:formatCode>
                <c:ptCount val="15"/>
                <c:pt idx="3">
                  <c:v>3.0927835051546393E-2</c:v>
                </c:pt>
                <c:pt idx="6">
                  <c:v>3.5714285714285712E-2</c:v>
                </c:pt>
                <c:pt idx="7">
                  <c:v>7.1428571428571425E-2</c:v>
                </c:pt>
                <c:pt idx="9">
                  <c:v>6.4516129032258063E-2</c:v>
                </c:pt>
                <c:pt idx="10">
                  <c:v>1.3888888888888888E-2</c:v>
                </c:pt>
                <c:pt idx="12">
                  <c:v>0.22727272727272727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AF-4A7C-AE29-A9C6B214AF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5582720"/>
        <c:axId val="145600896"/>
      </c:barChart>
      <c:catAx>
        <c:axId val="145582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5600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560089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5582720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9.3161644491654066E-2"/>
          <c:y val="4.4963680158469556E-2"/>
          <c:w val="0.87947238442329978"/>
          <c:h val="8.9564898108289742E-2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010323923465445"/>
          <c:y val="0.19191358730578001"/>
          <c:w val="0.75159808128584882"/>
          <c:h val="0.59276216780686597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477237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0.42096774193548392</c:v>
                </c:pt>
                <c:pt idx="1">
                  <c:v>0.39700000000000008</c:v>
                </c:pt>
                <c:pt idx="2">
                  <c:v>0.29684908789386411</c:v>
                </c:pt>
                <c:pt idx="3">
                  <c:v>0.23333333333333336</c:v>
                </c:pt>
                <c:pt idx="4" formatCode="###0%">
                  <c:v>0.26100628930817615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1-4E0E-A6B9-B5690AE8A75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D1D3D4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0.37096774193548387</c:v>
                </c:pt>
                <c:pt idx="1">
                  <c:v>0.27900000000000003</c:v>
                </c:pt>
                <c:pt idx="2">
                  <c:v>0.35323383084577115</c:v>
                </c:pt>
                <c:pt idx="3">
                  <c:v>0.46825396825396831</c:v>
                </c:pt>
                <c:pt idx="4" formatCode="###0%">
                  <c:v>0.55503144654088077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11-4E0E-A6B9-B5690AE8A7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bg2">
                <a:lumMod val="9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1.43005882229301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011-4E0E-A6B9-B5690AE8A75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0.20806451612903223</c:v>
                </c:pt>
                <c:pt idx="1">
                  <c:v>0.32400000000000007</c:v>
                </c:pt>
                <c:pt idx="2">
                  <c:v>0.34991708126036491</c:v>
                </c:pt>
                <c:pt idx="3">
                  <c:v>0.29841269841269846</c:v>
                </c:pt>
                <c:pt idx="4" formatCode="###0%">
                  <c:v>0.18396226415094344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11-4E0E-A6B9-B5690AE8A7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7"/>
        <c:overlap val="100"/>
        <c:axId val="132037632"/>
        <c:axId val="132043520"/>
      </c:barChart>
      <c:catAx>
        <c:axId val="1320376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>
                    <a:lumMod val="75000"/>
                  </a:schemeClr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32043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204352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2037632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9841930806437822"/>
          <c:y val="5.7357087765376923E-2"/>
          <c:w val="0.57805269598982001"/>
          <c:h val="0.16154323693763764"/>
        </c:manualLayout>
      </c:layout>
      <c:overlay val="0"/>
      <c:spPr>
        <a:noFill/>
        <a:ln w="25343">
          <a:noFill/>
        </a:ln>
      </c:spPr>
      <c:txPr>
        <a:bodyPr/>
        <a:lstStyle/>
        <a:p>
          <a:pPr>
            <a:defRPr sz="1050" b="0" i="0" u="none" strike="noStrike" baseline="0">
              <a:solidFill>
                <a:schemeClr val="tx1">
                  <a:lumMod val="75000"/>
                </a:schemeClr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280873348160484"/>
          <c:y val="0"/>
          <c:w val="0.46376081721052748"/>
          <c:h val="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Edycja 2017, N=166</c:v>
                </c:pt>
              </c:strCache>
            </c:strRef>
          </c:tx>
          <c:spPr>
            <a:solidFill>
              <a:srgbClr val="477237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1.1215117638030177E-3"/>
                  <c:y val="1.0180472140628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560-4E89-BBB2-CEC3DA11DFE1}"/>
                </c:ext>
              </c:extLst>
            </c:dLbl>
            <c:dLbl>
              <c:idx val="10"/>
              <c:layout>
                <c:manualLayout>
                  <c:x val="2.7617322834646422E-3"/>
                  <c:y val="-9.6964469547313826E-4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560-4E89-BBB2-CEC3DA11DFE1}"/>
                </c:ext>
              </c:extLst>
            </c:dLbl>
            <c:dLbl>
              <c:idx val="11"/>
              <c:layout>
                <c:manualLayout>
                  <c:x val="-4.7406299212598485E-3"/>
                  <c:y val="1.7539300520297153E-2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60-4E89-BBB2-CEC3DA11DFE1}"/>
                </c:ext>
              </c:extLst>
            </c:dLbl>
            <c:dLbl>
              <c:idx val="12"/>
              <c:layout>
                <c:manualLayout>
                  <c:x val="-2.9907259816513891E-3"/>
                  <c:y val="1.064500366249325E-2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60-4E89-BBB2-CEC3DA11DFE1}"/>
                </c:ext>
              </c:extLst>
            </c:dLbl>
            <c:dLbl>
              <c:idx val="13"/>
              <c:layout>
                <c:manualLayout>
                  <c:x val="2.8983411245393437E-3"/>
                  <c:y val="8.0012296185545135E-3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60-4E89-BBB2-CEC3DA11DFE1}"/>
                </c:ext>
              </c:extLst>
            </c:dLbl>
            <c:dLbl>
              <c:idx val="16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60-4E89-BBB2-CEC3DA11DFE1}"/>
                </c:ext>
              </c:extLst>
            </c:dLbl>
            <c:dLbl>
              <c:idx val="18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60-4E89-BBB2-CEC3DA11DFE1}"/>
                </c:ext>
              </c:extLst>
            </c:dLbl>
            <c:dLbl>
              <c:idx val="20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60-4E89-BBB2-CEC3DA11DFE1}"/>
                </c:ext>
              </c:extLst>
            </c:dLbl>
            <c:dLbl>
              <c:idx val="21"/>
              <c:layout>
                <c:manualLayout>
                  <c:xMode val="edge"/>
                  <c:yMode val="edge"/>
                  <c:x val="0.19340329835082484"/>
                  <c:y val="0.91005291005290956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560-4E89-BBB2-CEC3DA11DFE1}"/>
                </c:ext>
              </c:extLst>
            </c:dLbl>
            <c:dLbl>
              <c:idx val="22"/>
              <c:layout>
                <c:manualLayout>
                  <c:xMode val="edge"/>
                  <c:yMode val="edge"/>
                  <c:x val="0.1949025487256372"/>
                  <c:y val="0.91005291005290956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60-4E89-BBB2-CEC3DA11DFE1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17241379310344854"/>
                  <c:y val="0.91005291005290956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560-4E89-BBB2-CEC3DA11DFE1}"/>
                </c:ext>
              </c:extLst>
            </c:dLbl>
            <c:dLbl>
              <c:idx val="24"/>
              <c:layout>
                <c:manualLayout>
                  <c:xMode val="edge"/>
                  <c:yMode val="edge"/>
                  <c:x val="0.16941529235382344"/>
                  <c:y val="0.91005291005290956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60-4E89-BBB2-CEC3DA11DFE1}"/>
                </c:ext>
              </c:extLst>
            </c:dLbl>
            <c:numFmt formatCode="0%" sourceLinked="0"/>
            <c:spPr>
              <a:noFill/>
              <a:ln w="2539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więcej wydarzeń towarzyszących i atrakcji dla dzieci</c:v>
                </c:pt>
                <c:pt idx="1">
                  <c:v>darmowy wstęp wszędzie</c:v>
                </c:pt>
                <c:pt idx="2">
                  <c:v>dłuższy czas trwania imprezy</c:v>
                </c:pt>
                <c:pt idx="3">
                  <c:v>lepsza reklama i informacja o imprezie</c:v>
                </c:pt>
                <c:pt idx="4">
                  <c:v>niższe ceny biletów</c:v>
                </c:pt>
                <c:pt idx="5">
                  <c:v>lepsza komunikacja między obiektami</c:v>
                </c:pt>
                <c:pt idx="6">
                  <c:v>więcej stref odpoczynku i gastronomicznych</c:v>
                </c:pt>
                <c:pt idx="7">
                  <c:v>więcej obiektów</c:v>
                </c:pt>
                <c:pt idx="8">
                  <c:v>więcej imprez w miejscach zadaszonych</c:v>
                </c:pt>
                <c:pt idx="9">
                  <c:v>inne</c:v>
                </c:pt>
                <c:pt idx="10">
                  <c:v>bez zmian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0.18072289156626511</c:v>
                </c:pt>
                <c:pt idx="1">
                  <c:v>0.1506024096385542</c:v>
                </c:pt>
                <c:pt idx="2">
                  <c:v>0.13855421686746994</c:v>
                </c:pt>
                <c:pt idx="3">
                  <c:v>9.6385542168674718E-2</c:v>
                </c:pt>
                <c:pt idx="4">
                  <c:v>7.2289156626506021E-2</c:v>
                </c:pt>
                <c:pt idx="5">
                  <c:v>7.2289156626506021E-2</c:v>
                </c:pt>
                <c:pt idx="6">
                  <c:v>6.0240963855421707E-2</c:v>
                </c:pt>
                <c:pt idx="7">
                  <c:v>4.8192771084337366E-2</c:v>
                </c:pt>
                <c:pt idx="8">
                  <c:v>3.012048192771084E-2</c:v>
                </c:pt>
                <c:pt idx="9">
                  <c:v>0.13253012048192775</c:v>
                </c:pt>
                <c:pt idx="10">
                  <c:v>1.8072289156626505E-2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560-4E89-BBB2-CEC3DA11DF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32201472"/>
        <c:axId val="132223744"/>
      </c:barChart>
      <c:catAx>
        <c:axId val="1322014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32223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2223744"/>
        <c:scaling>
          <c:orientation val="minMax"/>
          <c:max val="0.60000000000000042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2201472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legend>
      <c:legendPos val="r"/>
      <c:layout>
        <c:manualLayout>
          <c:xMode val="edge"/>
          <c:yMode val="edge"/>
          <c:x val="0.72756104450590042"/>
          <c:y val="1.1223500419145346E-2"/>
          <c:w val="0.18439493840697846"/>
          <c:h val="6.7761774115493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00700500347482"/>
          <c:y val="0.24795647705810497"/>
          <c:w val="0.69169417640528974"/>
          <c:h val="0.6705518831240997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Edycja 2016, N=501</c:v>
                </c:pt>
                <c:pt idx="1">
                  <c:v>Edycja 2017, n=636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 formatCode="####.0%">
                  <c:v>0.31337325349301398</c:v>
                </c:pt>
                <c:pt idx="1">
                  <c:v>0.41666666666666685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7-4325-9450-E3A89794F61C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D1D3D4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Edycja 2016, N=501</c:v>
                </c:pt>
                <c:pt idx="1">
                  <c:v>Edycja 2017, n=636</c:v>
                </c:pt>
              </c:strCache>
            </c:strRef>
          </c:cat>
          <c:val>
            <c:numRef>
              <c:f>Sheet1!$C$2:$C$3</c:f>
              <c:numCache>
                <c:formatCode>###0%</c:formatCode>
                <c:ptCount val="2"/>
                <c:pt idx="0" formatCode="####.0%">
                  <c:v>0.68662674650698619</c:v>
                </c:pt>
                <c:pt idx="1">
                  <c:v>0.58333333333333326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47-4325-9450-E3A89794F6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6102528"/>
        <c:axId val="146104320"/>
      </c:barChart>
      <c:catAx>
        <c:axId val="146102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6104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10432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6102528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4891241940601241"/>
          <c:y val="0.11692065079188754"/>
          <c:w val="0.70296577545527361"/>
          <c:h val="0.16154323693763792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927613037898953"/>
          <c:y val="0.14672873648959678"/>
          <c:w val="0.70841211415030758"/>
          <c:h val="0.77178031805990044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Edycja 2015, n=603</c:v>
                </c:pt>
                <c:pt idx="1">
                  <c:v>Edycja 2016, n=630</c:v>
                </c:pt>
                <c:pt idx="2">
                  <c:v>Edycja 2017, n=636</c:v>
                </c:pt>
              </c:strCache>
            </c:strRef>
          </c:cat>
          <c:val>
            <c:numRef>
              <c:f>Sheet1!$B$2:$B$4</c:f>
              <c:numCache>
                <c:formatCode>####.0%</c:formatCode>
                <c:ptCount val="3"/>
                <c:pt idx="0" formatCode="0%">
                  <c:v>0.9</c:v>
                </c:pt>
                <c:pt idx="1">
                  <c:v>0.878</c:v>
                </c:pt>
                <c:pt idx="2" formatCode="###0.0%">
                  <c:v>0.8191823899371069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72-424F-AFC3-9FB3CD59E462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D1D3D4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Edycja 2015, n=603</c:v>
                </c:pt>
                <c:pt idx="1">
                  <c:v>Edycja 2016, n=630</c:v>
                </c:pt>
                <c:pt idx="2">
                  <c:v>Edycja 2017, n=636</c:v>
                </c:pt>
              </c:strCache>
            </c:strRef>
          </c:cat>
          <c:val>
            <c:numRef>
              <c:f>Sheet1!$C$2:$C$4</c:f>
              <c:numCache>
                <c:formatCode>####.0%</c:formatCode>
                <c:ptCount val="3"/>
                <c:pt idx="0" formatCode="0%">
                  <c:v>8.1000000000000003E-2</c:v>
                </c:pt>
                <c:pt idx="1">
                  <c:v>0.11600000000000001</c:v>
                </c:pt>
                <c:pt idx="2" formatCode="###0.0%">
                  <c:v>0.16666666666666663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72-424F-AFC3-9FB3CD59E4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1.9666775905024962E-2"/>
                  <c:y val="1.03754896314540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1F7-45AC-8096-0D24B9BEE825}"/>
                </c:ext>
              </c:extLst>
            </c:dLbl>
            <c:dLbl>
              <c:idx val="1"/>
              <c:layout>
                <c:manualLayout>
                  <c:x val="1.5979255422832777E-2"/>
                  <c:y val="-1.0374672728089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F7-45AC-8096-0D24B9BEE825}"/>
                </c:ext>
              </c:extLst>
            </c:dLbl>
            <c:dLbl>
              <c:idx val="2"/>
              <c:layout>
                <c:manualLayout>
                  <c:x val="1.9666775905024962E-2"/>
                  <c:y val="1.43023441042040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B72-424F-AFC3-9FB3CD59E46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Edycja 2015, n=603</c:v>
                </c:pt>
                <c:pt idx="1">
                  <c:v>Edycja 2016, n=630</c:v>
                </c:pt>
                <c:pt idx="2">
                  <c:v>Edycja 2017, n=636</c:v>
                </c:pt>
              </c:strCache>
            </c:strRef>
          </c:cat>
          <c:val>
            <c:numRef>
              <c:f>Sheet1!$D$2:$D$4</c:f>
              <c:numCache>
                <c:formatCode>####.0%</c:formatCode>
                <c:ptCount val="3"/>
                <c:pt idx="0" formatCode="0%">
                  <c:v>1.7999999999999999E-2</c:v>
                </c:pt>
                <c:pt idx="1">
                  <c:v>6.0000000000000001E-3</c:v>
                </c:pt>
                <c:pt idx="2" formatCode="###0.0%">
                  <c:v>1.4150943396226417E-2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72-424F-AFC3-9FB3CD59E4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8"/>
        <c:overlap val="100"/>
        <c:axId val="132434560"/>
        <c:axId val="132518272"/>
      </c:barChart>
      <c:catAx>
        <c:axId val="132434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>
                    <a:lumMod val="75000"/>
                  </a:schemeClr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32518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251827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2434560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3287613812532601"/>
          <c:y val="1.0145371139372803E-2"/>
          <c:w val="0.7625123712044225"/>
          <c:h val="0.16573213634291711"/>
        </c:manualLayout>
      </c:layout>
      <c:overlay val="0"/>
      <c:spPr>
        <a:noFill/>
        <a:ln w="25343">
          <a:noFill/>
        </a:ln>
      </c:spPr>
      <c:txPr>
        <a:bodyPr/>
        <a:lstStyle/>
        <a:p>
          <a:pPr>
            <a:defRPr sz="1050" b="0" i="0" u="none" strike="noStrike" baseline="0">
              <a:solidFill>
                <a:schemeClr val="tx1">
                  <a:lumMod val="75000"/>
                </a:schemeClr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058740668384365"/>
          <c:y val="0.24795647705810497"/>
          <c:w val="0.68111377472491819"/>
          <c:h val="0.6705518831240997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Edycja 2016, n=157</c:v>
                </c:pt>
                <c:pt idx="1">
                  <c:v>Edycja 2017, n=265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 formatCode="####.0%">
                  <c:v>7.0063694267516116E-2</c:v>
                </c:pt>
                <c:pt idx="1">
                  <c:v>0.33962264150943522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A-48CC-9A68-7140CFD688F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D1D3D4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Edycja 2016, n=157</c:v>
                </c:pt>
                <c:pt idx="1">
                  <c:v>Edycja 2017, n=265</c:v>
                </c:pt>
              </c:strCache>
            </c:strRef>
          </c:cat>
          <c:val>
            <c:numRef>
              <c:f>Sheet1!$C$2:$C$3</c:f>
              <c:numCache>
                <c:formatCode>###0%</c:formatCode>
                <c:ptCount val="2"/>
                <c:pt idx="0" formatCode="####.0%">
                  <c:v>0.92993630573248276</c:v>
                </c:pt>
                <c:pt idx="1">
                  <c:v>0.66037735849056733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0A-48CC-9A68-7140CFD688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6586240"/>
        <c:axId val="146592128"/>
      </c:barChart>
      <c:catAx>
        <c:axId val="146586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6592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59212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6586240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4891241940601241"/>
          <c:y val="0.11692065079188754"/>
          <c:w val="0.70296577545527361"/>
          <c:h val="0.16154323693763792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86485011939338"/>
          <c:y val="0.33422733122245829"/>
          <c:w val="0.79185393637421264"/>
          <c:h val="0.5814209300818425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N=90</c:v>
                </c:pt>
              </c:strCache>
            </c:strRef>
          </c:cat>
          <c:val>
            <c:numRef>
              <c:f>Sheet1!$B$2</c:f>
              <c:numCache>
                <c:formatCode>###0%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67-4B2D-B795-1E8B4EF4671C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N=90</c:v>
                </c:pt>
              </c:strCache>
            </c:strRef>
          </c:cat>
          <c:val>
            <c:numRef>
              <c:f>Sheet1!$C$2</c:f>
              <c:numCache>
                <c:formatCode>###0%</c:formatCode>
                <c:ptCount val="1"/>
                <c:pt idx="0">
                  <c:v>0.17777777777777778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67-4B2D-B795-1E8B4EF467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Ani dobrze, ani źle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Edycja 2017, N=90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4967-4B2D-B795-1E8B4EF4671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rgbClr val="FCBB76"/>
            </a:solidFill>
          </c:spPr>
          <c:invertIfNegative val="0"/>
          <c:dLbls>
            <c:dLbl>
              <c:idx val="0"/>
              <c:layout>
                <c:manualLayout>
                  <c:x val="1.164520556145664E-2"/>
                  <c:y val="-0.16870138252799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67-4B2D-B795-1E8B4EF4671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N=90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4967-4B2D-B795-1E8B4EF4671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Bardzo źle</c:v>
                </c:pt>
              </c:strCache>
            </c:strRef>
          </c:tx>
          <c:spPr>
            <a:solidFill>
              <a:srgbClr val="C5281C"/>
            </a:solidFill>
          </c:spPr>
          <c:invertIfNegative val="0"/>
          <c:dLbls>
            <c:dLbl>
              <c:idx val="0"/>
              <c:layout>
                <c:manualLayout>
                  <c:x val="-5.406347242117247E-3"/>
                  <c:y val="1.93557207728543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967-4B2D-B795-1E8B4EF4671C}"/>
                </c:ext>
              </c:extLst>
            </c:dLbl>
            <c:dLbl>
              <c:idx val="3"/>
              <c:layout>
                <c:manualLayout>
                  <c:x val="-8.3180039724691096E-3"/>
                  <c:y val="-3.75253813406075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67-4B2D-B795-1E8B4EF4671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N=90</c:v>
                </c:pt>
              </c:strCache>
            </c:strRef>
          </c:cat>
          <c:val>
            <c:numRef>
              <c:f>Sheet1!$F$2</c:f>
              <c:numCache>
                <c:formatCode>###0%</c:formatCode>
                <c:ptCount val="1"/>
                <c:pt idx="0">
                  <c:v>1.1111111111111115E-2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967-4B2D-B795-1E8B4EF4671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558407772608127E-2"/>
                  <c:y val="1.09054140306676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967-4B2D-B795-1E8B4EF4671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N=90</c:v>
                </c:pt>
              </c:strCache>
            </c:strRef>
          </c:cat>
          <c:val>
            <c:numRef>
              <c:f>Sheet1!$G$2</c:f>
              <c:numCache>
                <c:formatCode>###0%</c:formatCode>
                <c:ptCount val="1"/>
                <c:pt idx="0">
                  <c:v>1.1111111111111115E-2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967-4B2D-B795-1E8B4EF467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6523648"/>
        <c:axId val="146525184"/>
      </c:barChart>
      <c:catAx>
        <c:axId val="146523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6525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52518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6523648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1388272243161324"/>
          <c:y val="8.2201514646520497E-3"/>
          <c:w val="0.86117277568386763"/>
          <c:h val="0.2758986375251235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00700500347482"/>
          <c:y val="0.24795647705810497"/>
          <c:w val="0.69169417640528974"/>
          <c:h val="0.6705518831240997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Edycja 2015, N=603</c:v>
                </c:pt>
                <c:pt idx="1">
                  <c:v>Edycja 2016, N=630</c:v>
                </c:pt>
                <c:pt idx="2">
                  <c:v>Edycja 2017, N=636</c:v>
                </c:pt>
              </c:strCache>
            </c:strRef>
          </c:cat>
          <c:val>
            <c:numRef>
              <c:f>Sheet1!$B$2:$B$4</c:f>
              <c:numCache>
                <c:formatCode>####.0%</c:formatCode>
                <c:ptCount val="3"/>
                <c:pt idx="0" formatCode="0%">
                  <c:v>0.33200000000000085</c:v>
                </c:pt>
                <c:pt idx="1">
                  <c:v>0.39682539682539775</c:v>
                </c:pt>
                <c:pt idx="2" formatCode="###0%">
                  <c:v>0.33805031446540951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00-4954-A97F-813599DD9109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Edycja 2015, N=603</c:v>
                </c:pt>
                <c:pt idx="1">
                  <c:v>Edycja 2016, N=630</c:v>
                </c:pt>
                <c:pt idx="2">
                  <c:v>Edycja 2017, N=636</c:v>
                </c:pt>
              </c:strCache>
            </c:strRef>
          </c:cat>
          <c:val>
            <c:numRef>
              <c:f>Sheet1!$C$2:$C$4</c:f>
              <c:numCache>
                <c:formatCode>####.0%</c:formatCode>
                <c:ptCount val="3"/>
                <c:pt idx="0" formatCode="0%">
                  <c:v>0.6680000000000017</c:v>
                </c:pt>
                <c:pt idx="1">
                  <c:v>0.60317460317460481</c:v>
                </c:pt>
                <c:pt idx="2" formatCode="###0%">
                  <c:v>0.66194968553459488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00-4954-A97F-813599DD91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6374656"/>
        <c:axId val="146376192"/>
      </c:barChart>
      <c:catAx>
        <c:axId val="146374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>
                    <a:lumMod val="75000"/>
                  </a:schemeClr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46376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37619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6374656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4891241940601241"/>
          <c:y val="0.11692065079188754"/>
          <c:w val="0.70296577545527361"/>
          <c:h val="0.16154323693763792"/>
        </c:manualLayout>
      </c:layout>
      <c:overlay val="0"/>
      <c:spPr>
        <a:noFill/>
        <a:ln w="25343">
          <a:noFill/>
        </a:ln>
      </c:spPr>
      <c:txPr>
        <a:bodyPr/>
        <a:lstStyle/>
        <a:p>
          <a:pPr>
            <a:defRPr sz="1050" b="0" i="0" u="none" strike="noStrike" baseline="0">
              <a:solidFill>
                <a:schemeClr val="tx1">
                  <a:lumMod val="75000"/>
                </a:schemeClr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414626043729341"/>
          <c:y val="0.24795647705810497"/>
          <c:w val="0.68718059104543938"/>
          <c:h val="0.6705518831240997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Edycja 2015, N=200</c:v>
                </c:pt>
                <c:pt idx="1">
                  <c:v>Edycja 2016, N=250</c:v>
                </c:pt>
                <c:pt idx="2">
                  <c:v>Edycja 2017, N=215</c:v>
                </c:pt>
              </c:strCache>
            </c:strRef>
          </c:cat>
          <c:val>
            <c:numRef>
              <c:f>Sheet1!$B$2:$B$4</c:f>
              <c:numCache>
                <c:formatCode>####.0%</c:formatCode>
                <c:ptCount val="3"/>
                <c:pt idx="0" formatCode="0%">
                  <c:v>8.0000000000000016E-2</c:v>
                </c:pt>
                <c:pt idx="1">
                  <c:v>7.5999999999999998E-2</c:v>
                </c:pt>
                <c:pt idx="2" formatCode="###0%">
                  <c:v>0.30697674418604665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AC-468E-B957-55342E0115A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Edycja 2015, N=200</c:v>
                </c:pt>
                <c:pt idx="1">
                  <c:v>Edycja 2016, N=250</c:v>
                </c:pt>
                <c:pt idx="2">
                  <c:v>Edycja 2017, N=215</c:v>
                </c:pt>
              </c:strCache>
            </c:strRef>
          </c:cat>
          <c:val>
            <c:numRef>
              <c:f>Sheet1!$C$2:$C$4</c:f>
              <c:numCache>
                <c:formatCode>####.0%</c:formatCode>
                <c:ptCount val="3"/>
                <c:pt idx="0" formatCode="0%">
                  <c:v>0.92</c:v>
                </c:pt>
                <c:pt idx="1">
                  <c:v>0.92400000000000004</c:v>
                </c:pt>
                <c:pt idx="2" formatCode="###0%">
                  <c:v>0.69302325581395352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AC-468E-B957-55342E0115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6284928"/>
        <c:axId val="146286464"/>
      </c:barChart>
      <c:catAx>
        <c:axId val="146284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>
                    <a:lumMod val="75000"/>
                  </a:schemeClr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46286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28646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6284928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4891241940601241"/>
          <c:y val="0.11692065079188754"/>
          <c:w val="0.70296577545527361"/>
          <c:h val="0.16154323693763792"/>
        </c:manualLayout>
      </c:layout>
      <c:overlay val="0"/>
      <c:spPr>
        <a:noFill/>
        <a:ln w="25343">
          <a:noFill/>
        </a:ln>
      </c:spPr>
      <c:txPr>
        <a:bodyPr/>
        <a:lstStyle/>
        <a:p>
          <a:pPr>
            <a:defRPr sz="1050" b="0" i="0" u="none" strike="noStrike" baseline="0">
              <a:solidFill>
                <a:schemeClr val="tx1">
                  <a:lumMod val="75000"/>
                </a:schemeClr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86485011939338"/>
          <c:y val="0.33422733122245829"/>
          <c:w val="0.79185393637421264"/>
          <c:h val="0.5814209300818425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Edycja 2015, N=16</c:v>
                </c:pt>
                <c:pt idx="1">
                  <c:v>Edycja 2016, N=19</c:v>
                </c:pt>
                <c:pt idx="2">
                  <c:v>Edycja 2017, N=66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0%">
                  <c:v>0.5</c:v>
                </c:pt>
                <c:pt idx="1">
                  <c:v>0.73684210526315808</c:v>
                </c:pt>
                <c:pt idx="2" formatCode="####%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67-4B2D-B795-1E8B4EF4671C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Edycja 2015, N=16</c:v>
                </c:pt>
                <c:pt idx="1">
                  <c:v>Edycja 2016, N=19</c:v>
                </c:pt>
                <c:pt idx="2">
                  <c:v>Edycja 2017, N=66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0%">
                  <c:v>0.5</c:v>
                </c:pt>
                <c:pt idx="1">
                  <c:v>0.21052631578947373</c:v>
                </c:pt>
                <c:pt idx="2" formatCode="####%">
                  <c:v>8.0000000000000016E-2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67-4B2D-B795-1E8B4EF467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Ani dobrze, ani źle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Edycja 2015, N=16</c:v>
                </c:pt>
                <c:pt idx="1">
                  <c:v>Edycja 2016, N=19</c:v>
                </c:pt>
                <c:pt idx="2">
                  <c:v>Edycja 2017, N=66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2" formatCode="####%">
                  <c:v>2.0000000000000004E-2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67-4B2D-B795-1E8B4EF4671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rgbClr val="FCBB76"/>
            </a:solidFill>
          </c:spPr>
          <c:invertIfNegative val="0"/>
          <c:dLbls>
            <c:dLbl>
              <c:idx val="0"/>
              <c:layout>
                <c:manualLayout>
                  <c:x val="1.164520556145664E-2"/>
                  <c:y val="-0.16870138252799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67-4B2D-B795-1E8B4EF4671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Edycja 2015, N=16</c:v>
                </c:pt>
                <c:pt idx="1">
                  <c:v>Edycja 2016, N=19</c:v>
                </c:pt>
                <c:pt idx="2">
                  <c:v>Edycja 2017, N=66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4-4967-4B2D-B795-1E8B4EF4671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Bardzo źle</c:v>
                </c:pt>
              </c:strCache>
            </c:strRef>
          </c:tx>
          <c:spPr>
            <a:solidFill>
              <a:srgbClr val="C5281C"/>
            </a:solidFill>
          </c:spPr>
          <c:invertIfNegative val="0"/>
          <c:dLbls>
            <c:dLbl>
              <c:idx val="0"/>
              <c:layout>
                <c:manualLayout>
                  <c:x val="-6.6544031779754076E-3"/>
                  <c:y val="8.43518988702243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67-4B2D-B795-1E8B4EF4671C}"/>
                </c:ext>
              </c:extLst>
            </c:dLbl>
            <c:dLbl>
              <c:idx val="2"/>
              <c:layout>
                <c:manualLayout>
                  <c:x val="2.334724762059006E-2"/>
                  <c:y val="-5.5113086428326529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475-4800-A32D-22FC4D93859C}"/>
                </c:ext>
              </c:extLst>
            </c:dLbl>
            <c:dLbl>
              <c:idx val="3"/>
              <c:layout>
                <c:manualLayout>
                  <c:x val="-8.3180039724691096E-3"/>
                  <c:y val="-3.75253813406075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67-4B2D-B795-1E8B4EF4671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Edycja 2015, N=16</c:v>
                </c:pt>
                <c:pt idx="1">
                  <c:v>Edycja 2016, N=19</c:v>
                </c:pt>
                <c:pt idx="2">
                  <c:v>Edycja 2017, N=66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1">
                  <c:v>5.2631578947368432E-2</c:v>
                </c:pt>
                <c:pt idx="2" formatCode="####%">
                  <c:v>2.0000000000000004E-2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967-4B2D-B795-1E8B4EF4671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3180039724691096E-3"/>
                  <c:y val="-7.66581490945450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67-4B2D-B795-1E8B4EF4671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Edycja 2015, N=16</c:v>
                </c:pt>
                <c:pt idx="1">
                  <c:v>Edycja 2016, N=19</c:v>
                </c:pt>
                <c:pt idx="2">
                  <c:v>Edycja 2017, N=66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9-4967-4B2D-B795-1E8B4EF467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6445824"/>
        <c:axId val="146447360"/>
      </c:barChart>
      <c:catAx>
        <c:axId val="146445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6447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44736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6445824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1388272243161324"/>
          <c:y val="8.2201514646520497E-3"/>
          <c:w val="0.86117277568386763"/>
          <c:h val="0.2758986375251235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00700500347482"/>
          <c:y val="0.24795647705810497"/>
          <c:w val="0.69169417640528974"/>
          <c:h val="0.6705518831240997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Edycja 2017, N=636</c:v>
                </c:pt>
              </c:strCache>
            </c:strRef>
          </c:cat>
          <c:val>
            <c:numRef>
              <c:f>Sheet1!$B$2:$B$2</c:f>
              <c:numCache>
                <c:formatCode>###0%</c:formatCode>
                <c:ptCount val="1"/>
                <c:pt idx="0">
                  <c:v>7.0000000000000021E-2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7-4325-9450-E3A89794F61C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D1D3D4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Edycja 2017, N=636</c:v>
                </c:pt>
              </c:strCache>
            </c:strRef>
          </c:cat>
          <c:val>
            <c:numRef>
              <c:f>Sheet1!$C$2:$C$2</c:f>
              <c:numCache>
                <c:formatCode>####.0%</c:formatCode>
                <c:ptCount val="1"/>
                <c:pt idx="0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47-4325-9450-E3A89794F6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6760064"/>
        <c:axId val="146761600"/>
      </c:barChart>
      <c:catAx>
        <c:axId val="146760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6761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76160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6760064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4891241940601241"/>
          <c:y val="0.11692065079188754"/>
          <c:w val="0.70296577545527361"/>
          <c:h val="0.16154323693763792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058740668384365"/>
          <c:y val="0.24795647705810497"/>
          <c:w val="0.68111377472491819"/>
          <c:h val="0.6705518831240997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Edycja 2017, N=46</c:v>
                </c:pt>
              </c:strCache>
            </c:strRef>
          </c:cat>
          <c:val>
            <c:numRef>
              <c:f>Sheet1!$B$2:$B$2</c:f>
              <c:numCache>
                <c:formatCode>###0%</c:formatCode>
                <c:ptCount val="1"/>
                <c:pt idx="0">
                  <c:v>0.47826086956521746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A-48CC-9A68-7140CFD688F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D1D3D4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Edycja 2017, N=46</c:v>
                </c:pt>
              </c:strCache>
            </c:strRef>
          </c:cat>
          <c:val>
            <c:numRef>
              <c:f>Sheet1!$C$2:$C$2</c:f>
              <c:numCache>
                <c:formatCode>###0%</c:formatCode>
                <c:ptCount val="1"/>
                <c:pt idx="0">
                  <c:v>0.52173913043478282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0A-48CC-9A68-7140CFD688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6838272"/>
        <c:axId val="146839808"/>
      </c:barChart>
      <c:catAx>
        <c:axId val="146838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6839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83980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6838272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4891241940601241"/>
          <c:y val="0.11692065079188754"/>
          <c:w val="0.70296577545527361"/>
          <c:h val="0.16154323693763792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86485011939338"/>
          <c:y val="0.33422733122245829"/>
          <c:w val="0.79185393637421264"/>
          <c:h val="0.5814209300818425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N=22</c:v>
                </c:pt>
              </c:strCache>
            </c:strRef>
          </c:cat>
          <c:val>
            <c:numRef>
              <c:f>Sheet1!$B$2</c:f>
              <c:numCache>
                <c:formatCode>###0%</c:formatCode>
                <c:ptCount val="1"/>
                <c:pt idx="0">
                  <c:v>0.95454545454545481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67-4B2D-B795-1E8B4EF4671C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N=22</c:v>
                </c:pt>
              </c:strCache>
            </c:strRef>
          </c:cat>
          <c:val>
            <c:numRef>
              <c:f>Sheet1!$C$2</c:f>
              <c:numCache>
                <c:formatCode>###0%</c:formatCode>
                <c:ptCount val="1"/>
                <c:pt idx="0">
                  <c:v>4.5454545454545463E-2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67-4B2D-B795-1E8B4EF467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Ani dobrze, ani źle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Edycja 2017, N=22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4967-4B2D-B795-1E8B4EF4671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rgbClr val="FCBB76"/>
            </a:solidFill>
          </c:spPr>
          <c:invertIfNegative val="0"/>
          <c:dLbls>
            <c:dLbl>
              <c:idx val="0"/>
              <c:layout>
                <c:manualLayout>
                  <c:x val="1.164520556145664E-2"/>
                  <c:y val="-0.16870138252799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67-4B2D-B795-1E8B4EF4671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N=22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4967-4B2D-B795-1E8B4EF4671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Bardzo źle</c:v>
                </c:pt>
              </c:strCache>
            </c:strRef>
          </c:tx>
          <c:spPr>
            <a:solidFill>
              <a:srgbClr val="C5281C"/>
            </a:solidFill>
          </c:spPr>
          <c:invertIfNegative val="0"/>
          <c:dLbls>
            <c:dLbl>
              <c:idx val="0"/>
              <c:layout>
                <c:manualLayout>
                  <c:x val="-6.6544031779754076E-3"/>
                  <c:y val="8.43518988702243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67-4B2D-B795-1E8B4EF4671C}"/>
                </c:ext>
              </c:extLst>
            </c:dLbl>
            <c:dLbl>
              <c:idx val="3"/>
              <c:layout>
                <c:manualLayout>
                  <c:x val="-8.3180039724691096E-3"/>
                  <c:y val="-3.75253813406075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67-4B2D-B795-1E8B4EF4671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N=22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4967-4B2D-B795-1E8B4EF4671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3180039724691096E-3"/>
                  <c:y val="-7.66581490945450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67-4B2D-B795-1E8B4EF4671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N=22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4967-4B2D-B795-1E8B4EF467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7206144"/>
        <c:axId val="147207680"/>
      </c:barChart>
      <c:catAx>
        <c:axId val="1472061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7207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20768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7206144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1388272243161324"/>
          <c:y val="8.2201514646520497E-3"/>
          <c:w val="0.86117277568386763"/>
          <c:h val="0.2758986375251235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00700500347482"/>
          <c:y val="0.24795647705810497"/>
          <c:w val="0.69169417640528974"/>
          <c:h val="0.6705518831240997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Edycja 2017, N=636</c:v>
                </c:pt>
              </c:strCache>
            </c:strRef>
          </c:cat>
          <c:val>
            <c:numRef>
              <c:f>Sheet1!$B$2:$B$2</c:f>
              <c:numCache>
                <c:formatCode>###0%</c:formatCode>
                <c:ptCount val="1"/>
                <c:pt idx="0">
                  <c:v>3.6163522012578615E-2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7-4325-9450-E3A89794F61C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D1D3D4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Edycja 2017, N=636</c:v>
                </c:pt>
              </c:strCache>
            </c:strRef>
          </c:cat>
          <c:val>
            <c:numRef>
              <c:f>Sheet1!$C$2:$C$2</c:f>
              <c:numCache>
                <c:formatCode>####.0%</c:formatCode>
                <c:ptCount val="1"/>
                <c:pt idx="0">
                  <c:v>0.96383647798742134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47-4325-9450-E3A89794F6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7020416"/>
        <c:axId val="147050880"/>
      </c:barChart>
      <c:catAx>
        <c:axId val="1470204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7050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05088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7020416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4891241940601241"/>
          <c:y val="0.11692065079188754"/>
          <c:w val="0.70296577545527361"/>
          <c:h val="0.16154323693763792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058740668384365"/>
          <c:y val="0.24795647705810497"/>
          <c:w val="0.68111377472491819"/>
          <c:h val="0.6705518831240997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Edycja 2017, n=23</c:v>
                </c:pt>
              </c:strCache>
            </c:strRef>
          </c:cat>
          <c:val>
            <c:numRef>
              <c:f>Sheet1!$B$2:$B$2</c:f>
              <c:numCache>
                <c:formatCode>###0%</c:formatCode>
                <c:ptCount val="1"/>
                <c:pt idx="0">
                  <c:v>0.56521739130434767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A-48CC-9A68-7140CFD688F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D1D3D4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Edycja 2017, n=23</c:v>
                </c:pt>
              </c:strCache>
            </c:strRef>
          </c:cat>
          <c:val>
            <c:numRef>
              <c:f>Sheet1!$C$2:$C$2</c:f>
              <c:numCache>
                <c:formatCode>###0%</c:formatCode>
                <c:ptCount val="1"/>
                <c:pt idx="0">
                  <c:v>0.43478260869565227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0A-48CC-9A68-7140CFD688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6955264"/>
        <c:axId val="146961152"/>
      </c:barChart>
      <c:catAx>
        <c:axId val="146955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6961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696115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6955264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4891241940601241"/>
          <c:y val="0.11692065079188754"/>
          <c:w val="0.70296577545527361"/>
          <c:h val="0.16154323693763792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491222277202539"/>
          <c:y val="0.14672873648959683"/>
          <c:w val="0.65638621561128907"/>
          <c:h val="0.8221740844153870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Bielsko-Biała - Stara Fabryka, N=23</c:v>
                </c:pt>
                <c:pt idx="1">
                  <c:v>Czeladź - GSW Elektrownia, N=22</c:v>
                </c:pt>
                <c:pt idx="2">
                  <c:v>Karchowice - Zabytkowa Stacja Wodociągowa Zawada, N=32</c:v>
                </c:pt>
                <c:pt idx="3">
                  <c:v>Tarnowskie Góry - Zabytkowa Kopalnia Srebra, N=32</c:v>
                </c:pt>
                <c:pt idx="4">
                  <c:v>Katowice - Giszowiec, N=31</c:v>
                </c:pt>
                <c:pt idx="5">
                  <c:v>Łaziska Górne - Muzeum Energetyki, N=28</c:v>
                </c:pt>
                <c:pt idx="6">
                  <c:v>Żarki - Stary Młyn, N=22</c:v>
                </c:pt>
                <c:pt idx="7">
                  <c:v>Częstochowa - Muzeum Historii Kolei, N=32</c:v>
                </c:pt>
                <c:pt idx="8">
                  <c:v>Tychy - Muzeum Tyskich Browarów Książęcych, N=33</c:v>
                </c:pt>
                <c:pt idx="9">
                  <c:v>Zabrze - Sztolnia Królowa Luiza Park 12c, N=88</c:v>
                </c:pt>
                <c:pt idx="10">
                  <c:v>Chorzów - Muzeum Hutnictwa, N=33</c:v>
                </c:pt>
                <c:pt idx="11">
                  <c:v>Gliwice - Nowe Gliwice, Oddział Odlewnictwa Artystycznego, N=72</c:v>
                </c:pt>
                <c:pt idx="12">
                  <c:v>Zabrze - Szyb Maciej, N=49</c:v>
                </c:pt>
                <c:pt idx="13">
                  <c:v>Czerwionka - Leszczyny - Familoki, N=42</c:v>
                </c:pt>
                <c:pt idx="14">
                  <c:v>Katowice - Muzeum Śląskie, N=97</c:v>
                </c:pt>
              </c:strCache>
            </c:strRef>
          </c:cat>
          <c:val>
            <c:numRef>
              <c:f>Sheet1!$B$2:$B$16</c:f>
              <c:numCache>
                <c:formatCode>###0%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0.9375</c:v>
                </c:pt>
                <c:pt idx="3">
                  <c:v>0.9375</c:v>
                </c:pt>
                <c:pt idx="4">
                  <c:v>0.94</c:v>
                </c:pt>
                <c:pt idx="5">
                  <c:v>0.8928571428571429</c:v>
                </c:pt>
                <c:pt idx="6">
                  <c:v>0.86363636363636365</c:v>
                </c:pt>
                <c:pt idx="7">
                  <c:v>0.84375</c:v>
                </c:pt>
                <c:pt idx="8">
                  <c:v>0.81818181818181823</c:v>
                </c:pt>
                <c:pt idx="9">
                  <c:v>0.8</c:v>
                </c:pt>
                <c:pt idx="10">
                  <c:v>0.78787878787878785</c:v>
                </c:pt>
                <c:pt idx="11">
                  <c:v>0.7777777777777779</c:v>
                </c:pt>
                <c:pt idx="12">
                  <c:v>0.73</c:v>
                </c:pt>
                <c:pt idx="13">
                  <c:v>0.66666666666666652</c:v>
                </c:pt>
                <c:pt idx="14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72-424F-AFC3-9FB3CD59E462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D1D3D4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Bielsko-Biała - Stara Fabryka, N=23</c:v>
                </c:pt>
                <c:pt idx="1">
                  <c:v>Czeladź - GSW Elektrownia, N=22</c:v>
                </c:pt>
                <c:pt idx="2">
                  <c:v>Karchowice - Zabytkowa Stacja Wodociągowa Zawada, N=32</c:v>
                </c:pt>
                <c:pt idx="3">
                  <c:v>Tarnowskie Góry - Zabytkowa Kopalnia Srebra, N=32</c:v>
                </c:pt>
                <c:pt idx="4">
                  <c:v>Katowice - Giszowiec, N=31</c:v>
                </c:pt>
                <c:pt idx="5">
                  <c:v>Łaziska Górne - Muzeum Energetyki, N=28</c:v>
                </c:pt>
                <c:pt idx="6">
                  <c:v>Żarki - Stary Młyn, N=22</c:v>
                </c:pt>
                <c:pt idx="7">
                  <c:v>Częstochowa - Muzeum Historii Kolei, N=32</c:v>
                </c:pt>
                <c:pt idx="8">
                  <c:v>Tychy - Muzeum Tyskich Browarów Książęcych, N=33</c:v>
                </c:pt>
                <c:pt idx="9">
                  <c:v>Zabrze - Sztolnia Królowa Luiza Park 12c, N=88</c:v>
                </c:pt>
                <c:pt idx="10">
                  <c:v>Chorzów - Muzeum Hutnictwa, N=33</c:v>
                </c:pt>
                <c:pt idx="11">
                  <c:v>Gliwice - Nowe Gliwice, Oddział Odlewnictwa Artystycznego, N=72</c:v>
                </c:pt>
                <c:pt idx="12">
                  <c:v>Zabrze - Szyb Maciej, N=49</c:v>
                </c:pt>
                <c:pt idx="13">
                  <c:v>Czerwionka - Leszczyny - Familoki, N=42</c:v>
                </c:pt>
                <c:pt idx="14">
                  <c:v>Katowice - Muzeum Śląskie, N=97</c:v>
                </c:pt>
              </c:strCache>
            </c:strRef>
          </c:cat>
          <c:val>
            <c:numRef>
              <c:f>Sheet1!$C$2:$C$16</c:f>
              <c:numCache>
                <c:formatCode>###0%</c:formatCode>
                <c:ptCount val="15"/>
                <c:pt idx="2">
                  <c:v>6.25E-2</c:v>
                </c:pt>
                <c:pt idx="3">
                  <c:v>6.25E-2</c:v>
                </c:pt>
                <c:pt idx="4">
                  <c:v>0.06</c:v>
                </c:pt>
                <c:pt idx="5">
                  <c:v>0.10714285714285714</c:v>
                </c:pt>
                <c:pt idx="6">
                  <c:v>9.0909090909090912E-2</c:v>
                </c:pt>
                <c:pt idx="7">
                  <c:v>0.15625</c:v>
                </c:pt>
                <c:pt idx="8">
                  <c:v>0.18181818181818182</c:v>
                </c:pt>
                <c:pt idx="9">
                  <c:v>0.2</c:v>
                </c:pt>
                <c:pt idx="10">
                  <c:v>0.18181818181818182</c:v>
                </c:pt>
                <c:pt idx="11">
                  <c:v>0.19444444444444448</c:v>
                </c:pt>
                <c:pt idx="12">
                  <c:v>0.27</c:v>
                </c:pt>
                <c:pt idx="13">
                  <c:v>0.33333333333333326</c:v>
                </c:pt>
                <c:pt idx="1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72-424F-AFC3-9FB3CD59E4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1.43005882229302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72-424F-AFC3-9FB3CD59E462}"/>
                </c:ext>
              </c:extLst>
            </c:dLbl>
            <c:dLbl>
              <c:idx val="4"/>
              <c:layout>
                <c:manualLayout>
                  <c:x val="3.1958510845665554E-2"/>
                  <c:y val="-4.199143704028983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D2-4D64-94DC-54A2C68A0A8F}"/>
                </c:ext>
              </c:extLst>
            </c:dLbl>
            <c:dLbl>
              <c:idx val="8"/>
              <c:layout>
                <c:manualLayout>
                  <c:x val="2.7041816869409329E-2"/>
                  <c:y val="8.39927940987788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D2-4D64-94DC-54A2C68A0A8F}"/>
                </c:ext>
              </c:extLst>
            </c:dLbl>
            <c:dLbl>
              <c:idx val="9"/>
              <c:layout>
                <c:manualLayout>
                  <c:x val="2.581264337534525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D2-4D64-94DC-54A2C68A0A8F}"/>
                </c:ext>
              </c:extLst>
            </c:dLbl>
            <c:dLbl>
              <c:idx val="10"/>
              <c:layout>
                <c:manualLayout>
                  <c:x val="2.9500163857537433E-2"/>
                  <c:y val="-4.199143704028983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9D2-4D64-94DC-54A2C68A0A8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Bielsko-Biała - Stara Fabryka, N=23</c:v>
                </c:pt>
                <c:pt idx="1">
                  <c:v>Czeladź - GSW Elektrownia, N=22</c:v>
                </c:pt>
                <c:pt idx="2">
                  <c:v>Karchowice - Zabytkowa Stacja Wodociągowa Zawada, N=32</c:v>
                </c:pt>
                <c:pt idx="3">
                  <c:v>Tarnowskie Góry - Zabytkowa Kopalnia Srebra, N=32</c:v>
                </c:pt>
                <c:pt idx="4">
                  <c:v>Katowice - Giszowiec, N=31</c:v>
                </c:pt>
                <c:pt idx="5">
                  <c:v>Łaziska Górne - Muzeum Energetyki, N=28</c:v>
                </c:pt>
                <c:pt idx="6">
                  <c:v>Żarki - Stary Młyn, N=22</c:v>
                </c:pt>
                <c:pt idx="7">
                  <c:v>Częstochowa - Muzeum Historii Kolei, N=32</c:v>
                </c:pt>
                <c:pt idx="8">
                  <c:v>Tychy - Muzeum Tyskich Browarów Książęcych, N=33</c:v>
                </c:pt>
                <c:pt idx="9">
                  <c:v>Zabrze - Sztolnia Królowa Luiza Park 12c, N=88</c:v>
                </c:pt>
                <c:pt idx="10">
                  <c:v>Chorzów - Muzeum Hutnictwa, N=33</c:v>
                </c:pt>
                <c:pt idx="11">
                  <c:v>Gliwice - Nowe Gliwice, Oddział Odlewnictwa Artystycznego, N=72</c:v>
                </c:pt>
                <c:pt idx="12">
                  <c:v>Zabrze - Szyb Maciej, N=49</c:v>
                </c:pt>
                <c:pt idx="13">
                  <c:v>Czerwionka - Leszczyny - Familoki, N=42</c:v>
                </c:pt>
                <c:pt idx="14">
                  <c:v>Katowice - Muzeum Śląskie, N=97</c:v>
                </c:pt>
              </c:strCache>
            </c:strRef>
          </c:cat>
          <c:val>
            <c:numRef>
              <c:f>Sheet1!$D$2:$D$16</c:f>
              <c:numCache>
                <c:formatCode>###0%</c:formatCode>
                <c:ptCount val="15"/>
                <c:pt idx="6">
                  <c:v>4.5454545454545456E-2</c:v>
                </c:pt>
                <c:pt idx="10">
                  <c:v>3.0303030303030304E-2</c:v>
                </c:pt>
                <c:pt idx="11">
                  <c:v>2.7777777777777776E-2</c:v>
                </c:pt>
                <c:pt idx="1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72-424F-AFC3-9FB3CD59E4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8"/>
        <c:overlap val="100"/>
        <c:axId val="132572672"/>
        <c:axId val="132574208"/>
      </c:barChart>
      <c:catAx>
        <c:axId val="132572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>
                    <a:lumMod val="75000"/>
                  </a:schemeClr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32574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257420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2572672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2918859257312083"/>
          <c:y val="4.3741328250756897E-2"/>
          <c:w val="0.7625123712044225"/>
          <c:h val="0.16573213634291717"/>
        </c:manualLayout>
      </c:layout>
      <c:overlay val="0"/>
      <c:spPr>
        <a:noFill/>
        <a:ln w="25343">
          <a:noFill/>
        </a:ln>
      </c:spPr>
      <c:txPr>
        <a:bodyPr/>
        <a:lstStyle/>
        <a:p>
          <a:pPr>
            <a:defRPr sz="1050" b="0" i="0" u="none" strike="noStrike" baseline="0">
              <a:solidFill>
                <a:schemeClr val="tx1">
                  <a:lumMod val="75000"/>
                </a:schemeClr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86485011939338"/>
          <c:y val="0.33422733122245829"/>
          <c:w val="0.79185393637421264"/>
          <c:h val="0.5814209300818425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Bardzo dobrze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n=13</c:v>
                </c:pt>
              </c:strCache>
            </c:strRef>
          </c:cat>
          <c:val>
            <c:numRef>
              <c:f>Sheet1!$B$2</c:f>
              <c:numCache>
                <c:formatCode>###0%</c:formatCode>
                <c:ptCount val="1"/>
                <c:pt idx="0">
                  <c:v>0.69000000000000006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67-4B2D-B795-1E8B4EF4671C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rgbClr val="AEBB76"/>
            </a:solidFill>
            <a:ln w="25343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25343">
                <a:noFill/>
              </a:ln>
            </c:spPr>
            <c:extLst>
              <c:ext xmlns:c16="http://schemas.microsoft.com/office/drawing/2014/chart" uri="{C3380CC4-5D6E-409C-BE32-E72D297353CC}">
                <c16:uniqueId val="{00000000-DEBF-402C-9746-2853CF3829E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n=13</c:v>
                </c:pt>
              </c:strCache>
            </c:strRef>
          </c:cat>
          <c:val>
            <c:numRef>
              <c:f>Sheet1!$C$2</c:f>
              <c:numCache>
                <c:formatCode>###0%</c:formatCode>
                <c:ptCount val="1"/>
                <c:pt idx="0">
                  <c:v>0.31000000000000005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67-4B2D-B795-1E8B4EF467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Ani dobrze, ani źle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Edycja 2017, n=13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4967-4B2D-B795-1E8B4EF4671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rgbClr val="FCBB76"/>
            </a:solidFill>
          </c:spPr>
          <c:invertIfNegative val="0"/>
          <c:dLbls>
            <c:dLbl>
              <c:idx val="0"/>
              <c:layout>
                <c:manualLayout>
                  <c:x val="1.164520556145664E-2"/>
                  <c:y val="-0.16870138252799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67-4B2D-B795-1E8B4EF4671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n=13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4967-4B2D-B795-1E8B4EF4671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Bardzo źle</c:v>
                </c:pt>
              </c:strCache>
            </c:strRef>
          </c:tx>
          <c:spPr>
            <a:solidFill>
              <a:srgbClr val="C5281C"/>
            </a:solidFill>
          </c:spPr>
          <c:invertIfNegative val="0"/>
          <c:dLbls>
            <c:dLbl>
              <c:idx val="0"/>
              <c:layout>
                <c:manualLayout>
                  <c:x val="-6.6544031779754076E-3"/>
                  <c:y val="8.43518988702243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67-4B2D-B795-1E8B4EF4671C}"/>
                </c:ext>
              </c:extLst>
            </c:dLbl>
            <c:dLbl>
              <c:idx val="3"/>
              <c:layout>
                <c:manualLayout>
                  <c:x val="-8.3180039724691096E-3"/>
                  <c:y val="-3.75253813406075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67-4B2D-B795-1E8B4EF4671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n=13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7-4967-4B2D-B795-1E8B4EF4671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3180039724691096E-3"/>
                  <c:y val="-7.66581490945450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67-4B2D-B795-1E8B4EF4671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Edycja 2017, n=13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9-4967-4B2D-B795-1E8B4EF467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7098624"/>
        <c:axId val="147108608"/>
      </c:barChart>
      <c:catAx>
        <c:axId val="147098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7108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10860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7098624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1388272243161324"/>
          <c:y val="8.2201514646520497E-3"/>
          <c:w val="0.86117277568386763"/>
          <c:h val="0.2758986375251235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00700500347482"/>
          <c:y val="0.24795647705810497"/>
          <c:w val="0.69169417640528974"/>
          <c:h val="0.6705518831240997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Edycja 2017, N=636</c:v>
                </c:pt>
              </c:strCache>
            </c:strRef>
          </c:cat>
          <c:val>
            <c:numRef>
              <c:f>Sheet1!$B$2:$B$2</c:f>
              <c:numCache>
                <c:formatCode>###0%</c:formatCode>
                <c:ptCount val="1"/>
                <c:pt idx="0">
                  <c:v>2.5157232704402552E-2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7-4325-9450-E3A89794F61C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D1D3D4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Edycja 2017, N=636</c:v>
                </c:pt>
              </c:strCache>
            </c:strRef>
          </c:cat>
          <c:val>
            <c:numRef>
              <c:f>Sheet1!$C$2:$C$2</c:f>
              <c:numCache>
                <c:formatCode>####.0%</c:formatCode>
                <c:ptCount val="1"/>
                <c:pt idx="0">
                  <c:v>0.97484276729559904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47-4325-9450-E3A89794F6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7351424"/>
        <c:axId val="147352960"/>
      </c:barChart>
      <c:catAx>
        <c:axId val="147351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7352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35296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7351424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4891241940601241"/>
          <c:y val="0.11692065079188754"/>
          <c:w val="0.70296577545527361"/>
          <c:h val="0.16154323693763792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058740668384365"/>
          <c:y val="0.24795647705810497"/>
          <c:w val="0.68111377472491819"/>
          <c:h val="0.6705518831240997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Edycja 2017, N=17</c:v>
                </c:pt>
              </c:strCache>
            </c:strRef>
          </c:cat>
          <c:val>
            <c:numRef>
              <c:f>Sheet1!$B$2:$B$2</c:f>
              <c:numCache>
                <c:formatCode>###0%</c:formatCode>
                <c:ptCount val="1"/>
                <c:pt idx="0">
                  <c:v>0.11764705882352941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A-48CC-9A68-7140CFD688F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D1D3D4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Edycja 2017, N=17</c:v>
                </c:pt>
              </c:strCache>
            </c:strRef>
          </c:cat>
          <c:val>
            <c:numRef>
              <c:f>Sheet1!$C$2:$C$2</c:f>
              <c:numCache>
                <c:formatCode>###0%</c:formatCode>
                <c:ptCount val="1"/>
                <c:pt idx="0">
                  <c:v>0.88235294117647056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0A-48CC-9A68-7140CFD688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7699968"/>
        <c:axId val="147714048"/>
      </c:barChart>
      <c:catAx>
        <c:axId val="1476999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7714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71404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7699968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4891241940601241"/>
          <c:y val="0.11692065079188754"/>
          <c:w val="0.70296577545527361"/>
          <c:h val="0.16154323693763792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00700500347482"/>
          <c:y val="0.24795647705810497"/>
          <c:w val="0.69169417640528974"/>
          <c:h val="0.6705518831240997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Edycja 2017, N=636</c:v>
                </c:pt>
              </c:strCache>
            </c:strRef>
          </c:cat>
          <c:val>
            <c:numRef>
              <c:f>Sheet1!$B$2:$B$2</c:f>
              <c:numCache>
                <c:formatCode>###0%</c:formatCode>
                <c:ptCount val="1"/>
                <c:pt idx="0">
                  <c:v>2.5157232704402552E-2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7-4325-9450-E3A89794F61C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D1D3D4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Edycja 2017, N=636</c:v>
                </c:pt>
              </c:strCache>
            </c:strRef>
          </c:cat>
          <c:val>
            <c:numRef>
              <c:f>Sheet1!$C$2:$C$2</c:f>
              <c:numCache>
                <c:formatCode>####.0%</c:formatCode>
                <c:ptCount val="1"/>
                <c:pt idx="0">
                  <c:v>0.97484276729559904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47-4325-9450-E3A89794F6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7306752"/>
        <c:axId val="147312640"/>
      </c:barChart>
      <c:catAx>
        <c:axId val="147306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7312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31264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7306752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4891241940601241"/>
          <c:y val="0.11692065079188754"/>
          <c:w val="0.70296577545527361"/>
          <c:h val="0.16154323693763792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058740668384365"/>
          <c:y val="0.24795647705810497"/>
          <c:w val="0.68111377472491819"/>
          <c:h val="0.6705518831240997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Edycja 2017, N=16</c:v>
                </c:pt>
              </c:strCache>
            </c:strRef>
          </c:cat>
          <c:val>
            <c:numRef>
              <c:f>Sheet1!$B$2:$B$2</c:f>
              <c:numCache>
                <c:formatCode>###0%</c:formatCode>
                <c:ptCount val="1"/>
                <c:pt idx="0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A-48CC-9A68-7140CFD688F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D1D3D4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Edycja 2017, N=16</c:v>
                </c:pt>
              </c:strCache>
            </c:strRef>
          </c:cat>
          <c:val>
            <c:numRef>
              <c:f>Sheet1!$C$2:$C$2</c:f>
              <c:numCache>
                <c:formatCode>###0%</c:formatCode>
                <c:ptCount val="1"/>
                <c:pt idx="0">
                  <c:v>0.87000000000000011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0A-48CC-9A68-7140CFD688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7462784"/>
        <c:axId val="147489152"/>
      </c:barChart>
      <c:catAx>
        <c:axId val="147462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7489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48915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7462784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4891241940601241"/>
          <c:y val="0.11692065079188754"/>
          <c:w val="0.70296577545527361"/>
          <c:h val="0.16154323693763792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00700500347482"/>
          <c:y val="0.24795647705810497"/>
          <c:w val="0.69169417640528974"/>
          <c:h val="0.6705518831240997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dLbl>
              <c:idx val="0"/>
              <c:layout>
                <c:manualLayout>
                  <c:x val="1.32295208319639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235-4094-978A-14C2D6E12DD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Edycja 2017, N=636</c:v>
                </c:pt>
              </c:strCache>
            </c:strRef>
          </c:cat>
          <c:val>
            <c:numRef>
              <c:f>Sheet1!$B$2:$B$2</c:f>
              <c:numCache>
                <c:formatCode>###0%</c:formatCode>
                <c:ptCount val="1"/>
                <c:pt idx="0">
                  <c:v>1.2578616352201229E-2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7-4325-9450-E3A89794F61C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D1D3D4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Edycja 2017, N=636</c:v>
                </c:pt>
              </c:strCache>
            </c:strRef>
          </c:cat>
          <c:val>
            <c:numRef>
              <c:f>Sheet1!$C$2:$C$2</c:f>
              <c:numCache>
                <c:formatCode>####.0%</c:formatCode>
                <c:ptCount val="1"/>
                <c:pt idx="0">
                  <c:v>0.98742138364779852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47-4325-9450-E3A89794F6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7515648"/>
        <c:axId val="147529728"/>
      </c:barChart>
      <c:catAx>
        <c:axId val="147515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7529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52972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7515648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4891241940601241"/>
          <c:y val="0.11692065079188754"/>
          <c:w val="0.70296577545527361"/>
          <c:h val="0.16154323693763792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058740668384365"/>
          <c:y val="0.24795647705810497"/>
          <c:w val="0.68111377472491819"/>
          <c:h val="0.6705518831240997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477237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Edycja 2017, N=8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C60A-48CC-9A68-7140CFD688F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D1D3D4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Edycja 2017, N=8</c:v>
                </c:pt>
              </c:strCache>
            </c:strRef>
          </c:cat>
          <c:val>
            <c:numRef>
              <c:f>Sheet1!$C$2:$C$2</c:f>
              <c:numCache>
                <c:formatCode>###0%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0A-48CC-9A68-7140CFD688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7597568"/>
        <c:axId val="147611648"/>
      </c:barChart>
      <c:catAx>
        <c:axId val="1475975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7611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61164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7597568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4891241940601241"/>
          <c:y val="0.11692065079188754"/>
          <c:w val="0.70296577545527361"/>
          <c:h val="0.16154323693763792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478816002653099"/>
          <c:y val="0"/>
          <c:w val="0.33807820795818988"/>
          <c:h val="0.989417989417985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Edycja 2017, N=498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Skorzystałem z własnego środka transportu</c:v>
                </c:pt>
                <c:pt idx="1">
                  <c:v>Brak potrzeby (mieszkam blisko)</c:v>
                </c:pt>
                <c:pt idx="2">
                  <c:v>Nie miałem/am kuponu na bezpłatny przejazd, nie udało mi się zdobyć kuponu, nie wiedziałem/am, gdzie go odebrać</c:v>
                </c:pt>
                <c:pt idx="3">
                  <c:v>Skorzystałem z innego środka transportu komunikacji publicznej</c:v>
                </c:pt>
                <c:pt idx="4">
                  <c:v>Nie pasował mi rozkład kursowania (godziny przyjazdu, odjazdu)</c:v>
                </c:pt>
                <c:pt idx="5">
                  <c:v>Nie pasowały mi trasy przejazdów</c:v>
                </c:pt>
                <c:pt idx="6">
                  <c:v>Przystanek autobusowy/tramwajowy/trolejbusowy /dworzec kolejowy był zbyt daleko od obiektu</c:v>
                </c:pt>
                <c:pt idx="7">
                  <c:v>Inny powód</c:v>
                </c:pt>
              </c:strCache>
            </c:strRef>
          </c:cat>
          <c:val>
            <c:numRef>
              <c:f>Sheet1!$B$2:$B$9</c:f>
              <c:numCache>
                <c:formatCode>###0%</c:formatCode>
                <c:ptCount val="8"/>
                <c:pt idx="0">
                  <c:v>0.65863453815261053</c:v>
                </c:pt>
                <c:pt idx="1">
                  <c:v>0.28714859437751011</c:v>
                </c:pt>
                <c:pt idx="2">
                  <c:v>2.8112449799196779E-2</c:v>
                </c:pt>
                <c:pt idx="3">
                  <c:v>2.0080321285140566E-2</c:v>
                </c:pt>
                <c:pt idx="4">
                  <c:v>1.2048192771084338E-2</c:v>
                </c:pt>
                <c:pt idx="5">
                  <c:v>1.0040160642570283E-2</c:v>
                </c:pt>
                <c:pt idx="6">
                  <c:v>2.0080321285140565E-3</c:v>
                </c:pt>
                <c:pt idx="7">
                  <c:v>3.2128514056224897E-2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D6-4FC1-927A-FFB44D5729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48056704"/>
        <c:axId val="148067840"/>
      </c:barChart>
      <c:catAx>
        <c:axId val="148056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148067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067840"/>
        <c:scaling>
          <c:orientation val="minMax"/>
          <c:max val="0.75000000000000144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148056704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legend>
      <c:legendPos val="r"/>
      <c:layout>
        <c:manualLayout>
          <c:xMode val="edge"/>
          <c:yMode val="edge"/>
          <c:x val="0.75613174763527713"/>
          <c:y val="0.77762831907565955"/>
          <c:w val="0.22491638525951896"/>
          <c:h val="0.1242534162870794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latin typeface="+mn-lt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479107710800573"/>
          <c:y val="0"/>
          <c:w val="0.36601106148241547"/>
          <c:h val="0.989417989417985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Edycja 2017, N=344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Transport sieci KZK GOP (autobusy/tramwaje)</c:v>
                </c:pt>
                <c:pt idx="1">
                  <c:v>Transport kolejowy (obsługiwany przez Koleje Śląskie)</c:v>
                </c:pt>
                <c:pt idx="2">
                  <c:v>Transport MZK Tychy (autobusy/trolejbusy)</c:v>
                </c:pt>
                <c:pt idx="3">
                  <c:v>Transport dodatkowy w Częstochowie między obiektami festiwalu (autobusy)</c:v>
                </c:pt>
                <c:pt idx="4">
                  <c:v>Transport dodatkowy między obiektami festiwalu na południu regionu (Bielsko-Biała/Cieszyn/Ustroń/Żywiec - autobusy)</c:v>
                </c:pt>
                <c:pt idx="5">
                  <c:v>Transport dodatkowy między Szybem Maciej w Zabrzu a Zabytkową Kopalnią Srebra w Tarnowskich Górach (autobusy)</c:v>
                </c:pt>
                <c:pt idx="6">
                  <c:v>Transport dodatkowy w Rybniku między obiektami (autobusy)</c:v>
                </c:pt>
                <c:pt idx="7">
                  <c:v>Nie zamierzam korzystać z żadnego</c:v>
                </c:pt>
                <c:pt idx="8">
                  <c:v>Nie wiem, trudno powiedzieć</c:v>
                </c:pt>
              </c:strCache>
            </c:strRef>
          </c:cat>
          <c:val>
            <c:numRef>
              <c:f>Sheet1!$B$2:$B$10</c:f>
              <c:numCache>
                <c:formatCode>###0%</c:formatCode>
                <c:ptCount val="9"/>
                <c:pt idx="0">
                  <c:v>0.24709302325581395</c:v>
                </c:pt>
                <c:pt idx="1">
                  <c:v>0.16279069767441864</c:v>
                </c:pt>
                <c:pt idx="2">
                  <c:v>5.5232558139534892E-2</c:v>
                </c:pt>
                <c:pt idx="3">
                  <c:v>2.6162790697674423E-2</c:v>
                </c:pt>
                <c:pt idx="4">
                  <c:v>1.1627906976744184E-2</c:v>
                </c:pt>
                <c:pt idx="5">
                  <c:v>8.7209302325581411E-3</c:v>
                </c:pt>
                <c:pt idx="6">
                  <c:v>0</c:v>
                </c:pt>
                <c:pt idx="7">
                  <c:v>0.56395348837209303</c:v>
                </c:pt>
                <c:pt idx="8">
                  <c:v>5.2325581395348854E-2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D6-4FC1-927A-FFB44D5729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47832832"/>
        <c:axId val="147835520"/>
      </c:barChart>
      <c:catAx>
        <c:axId val="1478328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147835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835520"/>
        <c:scaling>
          <c:orientation val="minMax"/>
          <c:max val="0.75000000000000144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147832832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legend>
      <c:legendPos val="r"/>
      <c:layout>
        <c:manualLayout>
          <c:xMode val="edge"/>
          <c:yMode val="edge"/>
          <c:x val="0.76228607038977692"/>
          <c:y val="0.5985206665917856"/>
          <c:w val="0.22491638525951896"/>
          <c:h val="0.1242534162870794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latin typeface="+mn-lt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75468204835082"/>
          <c:y val="1.0581879791134379E-2"/>
          <c:w val="0.49362987085444959"/>
          <c:h val="0.9894179894179854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Edycja 2013, N=538</c:v>
                </c:pt>
              </c:strCache>
            </c:strRef>
          </c:tx>
          <c:spPr>
            <a:solidFill>
              <a:srgbClr val="DDE89A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1.1215117638030206E-3"/>
                  <c:y val="1.0180472140628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41-4740-B8A8-03853659080F}"/>
                </c:ext>
              </c:extLst>
            </c:dLbl>
            <c:dLbl>
              <c:idx val="10"/>
              <c:layout>
                <c:manualLayout>
                  <c:x val="2.7617322834646452E-3"/>
                  <c:y val="-9.696446954731417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41-4740-B8A8-03853659080F}"/>
                </c:ext>
              </c:extLst>
            </c:dLbl>
            <c:dLbl>
              <c:idx val="11"/>
              <c:layout>
                <c:manualLayout>
                  <c:x val="-4.7406299212598675E-3"/>
                  <c:y val="1.75393005202971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41-4740-B8A8-03853659080F}"/>
                </c:ext>
              </c:extLst>
            </c:dLbl>
            <c:dLbl>
              <c:idx val="12"/>
              <c:layout>
                <c:manualLayout>
                  <c:x val="-0.14391196024035191"/>
                  <c:y val="0.154131740599562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41-4740-B8A8-03853659080F}"/>
                </c:ext>
              </c:extLst>
            </c:dLbl>
            <c:dLbl>
              <c:idx val="13"/>
              <c:layout>
                <c:manualLayout>
                  <c:xMode val="edge"/>
                  <c:yMode val="edge"/>
                  <c:x val="0.41229385307346328"/>
                  <c:y val="0.708994708994709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41-4740-B8A8-03853659080F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41-4740-B8A8-03853659080F}"/>
                </c:ext>
              </c:extLst>
            </c:dLbl>
            <c:dLbl>
              <c:idx val="1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41-4740-B8A8-03853659080F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41-4740-B8A8-03853659080F}"/>
                </c:ext>
              </c:extLst>
            </c:dLbl>
            <c:dLbl>
              <c:idx val="21"/>
              <c:layout>
                <c:manualLayout>
                  <c:xMode val="edge"/>
                  <c:yMode val="edge"/>
                  <c:x val="0.1934032983508251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41-4740-B8A8-03853659080F}"/>
                </c:ext>
              </c:extLst>
            </c:dLbl>
            <c:dLbl>
              <c:idx val="22"/>
              <c:layout>
                <c:manualLayout>
                  <c:xMode val="edge"/>
                  <c:yMode val="edge"/>
                  <c:x val="0.194902548725637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41-4740-B8A8-03853659080F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17241379310344884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441-4740-B8A8-03853659080F}"/>
                </c:ext>
              </c:extLst>
            </c:dLbl>
            <c:dLbl>
              <c:idx val="24"/>
              <c:layout>
                <c:manualLayout>
                  <c:xMode val="edge"/>
                  <c:yMode val="edge"/>
                  <c:x val="0.16941529235382388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441-4740-B8A8-03853659080F}"/>
                </c:ext>
              </c:extLst>
            </c:dLbl>
            <c:numFmt formatCode="0%" sourceLinked="0"/>
            <c:spPr>
              <a:noFill/>
              <a:ln w="25399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Ciekawy sposób na spędzenie czasu z rodziną, znajomymi</c:v>
                </c:pt>
                <c:pt idx="1">
                  <c:v>Przygotowane atrakcje (pokazy, koncerty, wystawy, zabawy, konkursy, warsztaty)</c:v>
                </c:pt>
                <c:pt idx="2">
                  <c:v>Możliwość poznania zabytków techniki</c:v>
                </c:pt>
                <c:pt idx="3">
                  <c:v>Idea akcji</c:v>
                </c:pt>
                <c:pt idx="4">
                  <c:v>Namowa rodziny, znajomych</c:v>
                </c:pt>
                <c:pt idx="5">
                  <c:v>Brałem udział w poprzednich edycjach tej imprezy</c:v>
                </c:pt>
                <c:pt idx="6">
                  <c:v>Inny powód</c:v>
                </c:pt>
                <c:pt idx="7">
                  <c:v>Nie wiem, trudno powiedzieć</c:v>
                </c:pt>
              </c:strCache>
            </c:strRef>
          </c:cat>
          <c:val>
            <c:numRef>
              <c:f>Sheet1!$B$2:$B$9</c:f>
            </c:numRef>
          </c:val>
          <c:extLst>
            <c:ext xmlns:c16="http://schemas.microsoft.com/office/drawing/2014/chart" uri="{C3380CC4-5D6E-409C-BE32-E72D297353CC}">
              <c16:uniqueId val="{0000000C-0441-4740-B8A8-03853659080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Edycja 2014, N=587</c:v>
                </c:pt>
              </c:strCache>
            </c:strRef>
          </c:tx>
          <c:spPr>
            <a:solidFill>
              <a:srgbClr val="DDE89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Ciekawy sposób na spędzenie czasu z rodziną, znajomymi</c:v>
                </c:pt>
                <c:pt idx="1">
                  <c:v>Przygotowane atrakcje (pokazy, koncerty, wystawy, zabawy, konkursy, warsztaty)</c:v>
                </c:pt>
                <c:pt idx="2">
                  <c:v>Możliwość poznania zabytków techniki</c:v>
                </c:pt>
                <c:pt idx="3">
                  <c:v>Idea akcji</c:v>
                </c:pt>
                <c:pt idx="4">
                  <c:v>Namowa rodziny, znajomych</c:v>
                </c:pt>
                <c:pt idx="5">
                  <c:v>Brałem udział w poprzednich edycjach tej imprezy</c:v>
                </c:pt>
                <c:pt idx="6">
                  <c:v>Inny powód</c:v>
                </c:pt>
                <c:pt idx="7">
                  <c:v>Nie wiem, trudno powiedzieć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0.41226575809199273</c:v>
                </c:pt>
                <c:pt idx="1">
                  <c:v>0.31345826235093804</c:v>
                </c:pt>
                <c:pt idx="2">
                  <c:v>0.33560477001703665</c:v>
                </c:pt>
                <c:pt idx="3">
                  <c:v>0.16013628620102224</c:v>
                </c:pt>
                <c:pt idx="4">
                  <c:v>0.18228279386712168</c:v>
                </c:pt>
                <c:pt idx="5">
                  <c:v>0.12436115843270869</c:v>
                </c:pt>
                <c:pt idx="6">
                  <c:v>4.7700170357751391E-2</c:v>
                </c:pt>
                <c:pt idx="7">
                  <c:v>6.8143100511073263E-3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441-4740-B8A8-0385365908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Edycja 2015, N=603</c:v>
                </c:pt>
              </c:strCache>
            </c:strRef>
          </c:tx>
          <c:spPr>
            <a:solidFill>
              <a:srgbClr val="AEBB7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Ciekawy sposób na spędzenie czasu z rodziną, znajomymi</c:v>
                </c:pt>
                <c:pt idx="1">
                  <c:v>Przygotowane atrakcje (pokazy, koncerty, wystawy, zabawy, konkursy, warsztaty)</c:v>
                </c:pt>
                <c:pt idx="2">
                  <c:v>Możliwość poznania zabytków techniki</c:v>
                </c:pt>
                <c:pt idx="3">
                  <c:v>Idea akcji</c:v>
                </c:pt>
                <c:pt idx="4">
                  <c:v>Namowa rodziny, znajomych</c:v>
                </c:pt>
                <c:pt idx="5">
                  <c:v>Brałem udział w poprzednich edycjach tej imprezy</c:v>
                </c:pt>
                <c:pt idx="6">
                  <c:v>Inny powód</c:v>
                </c:pt>
                <c:pt idx="7">
                  <c:v>Nie wiem, trudno powiedzieć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0.41800000000000032</c:v>
                </c:pt>
                <c:pt idx="1">
                  <c:v>0.33500000000000085</c:v>
                </c:pt>
                <c:pt idx="2">
                  <c:v>0.27400000000000002</c:v>
                </c:pt>
                <c:pt idx="3">
                  <c:v>0.14100000000000001</c:v>
                </c:pt>
                <c:pt idx="4">
                  <c:v>0.2140000000000003</c:v>
                </c:pt>
                <c:pt idx="5">
                  <c:v>0.161</c:v>
                </c:pt>
                <c:pt idx="6">
                  <c:v>4.8000000000000001E-2</c:v>
                </c:pt>
                <c:pt idx="7">
                  <c:v>7.0000000000000106E-3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441-4740-B8A8-03853659080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Edycja 2016, N=630</c:v>
                </c:pt>
              </c:strCache>
            </c:strRef>
          </c:tx>
          <c:spPr>
            <a:solidFill>
              <a:srgbClr val="84A64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Ciekawy sposób na spędzenie czasu z rodziną, znajomymi</c:v>
                </c:pt>
                <c:pt idx="1">
                  <c:v>Przygotowane atrakcje (pokazy, koncerty, wystawy, zabawy, konkursy, warsztaty)</c:v>
                </c:pt>
                <c:pt idx="2">
                  <c:v>Możliwość poznania zabytków techniki</c:v>
                </c:pt>
                <c:pt idx="3">
                  <c:v>Idea akcji</c:v>
                </c:pt>
                <c:pt idx="4">
                  <c:v>Namowa rodziny, znajomych</c:v>
                </c:pt>
                <c:pt idx="5">
                  <c:v>Brałem udział w poprzednich edycjach tej imprezy</c:v>
                </c:pt>
                <c:pt idx="6">
                  <c:v>Inny powód</c:v>
                </c:pt>
                <c:pt idx="7">
                  <c:v>Nie wiem, trudno powiedzieć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0.42539682539682644</c:v>
                </c:pt>
                <c:pt idx="1">
                  <c:v>0.39365079365079453</c:v>
                </c:pt>
                <c:pt idx="2">
                  <c:v>0.30952380952381048</c:v>
                </c:pt>
                <c:pt idx="3">
                  <c:v>0.26666666666666727</c:v>
                </c:pt>
                <c:pt idx="4">
                  <c:v>0.19047619047619102</c:v>
                </c:pt>
                <c:pt idx="5">
                  <c:v>0.17460317460317457</c:v>
                </c:pt>
                <c:pt idx="6">
                  <c:v>3.968253968253968E-2</c:v>
                </c:pt>
                <c:pt idx="7">
                  <c:v>1.5873015873015897E-3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441-4740-B8A8-03853659080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Edycja 2017, N=636</c:v>
                </c:pt>
              </c:strCache>
            </c:strRef>
          </c:tx>
          <c:spPr>
            <a:solidFill>
              <a:srgbClr val="4772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Ciekawy sposób na spędzenie czasu z rodziną, znajomymi</c:v>
                </c:pt>
                <c:pt idx="1">
                  <c:v>Przygotowane atrakcje (pokazy, koncerty, wystawy, zabawy, konkursy, warsztaty)</c:v>
                </c:pt>
                <c:pt idx="2">
                  <c:v>Możliwość poznania zabytków techniki</c:v>
                </c:pt>
                <c:pt idx="3">
                  <c:v>Idea akcji</c:v>
                </c:pt>
                <c:pt idx="4">
                  <c:v>Namowa rodziny, znajomych</c:v>
                </c:pt>
                <c:pt idx="5">
                  <c:v>Brałem udział w poprzednich edycjach tej imprezy</c:v>
                </c:pt>
                <c:pt idx="6">
                  <c:v>Inny powód</c:v>
                </c:pt>
                <c:pt idx="7">
                  <c:v>Nie wiem, trudno powiedzieć</c:v>
                </c:pt>
              </c:strCache>
            </c:strRef>
          </c:cat>
          <c:val>
            <c:numRef>
              <c:f>Sheet1!$F$2:$F$9</c:f>
              <c:numCache>
                <c:formatCode>###0%</c:formatCode>
                <c:ptCount val="8"/>
                <c:pt idx="0">
                  <c:v>0.39937106918239129</c:v>
                </c:pt>
                <c:pt idx="1">
                  <c:v>0.36006289308176204</c:v>
                </c:pt>
                <c:pt idx="2">
                  <c:v>0.22327044025157231</c:v>
                </c:pt>
                <c:pt idx="3">
                  <c:v>0.1918238993710692</c:v>
                </c:pt>
                <c:pt idx="4">
                  <c:v>0.1430817610062893</c:v>
                </c:pt>
                <c:pt idx="5">
                  <c:v>7.3899371069182387E-2</c:v>
                </c:pt>
                <c:pt idx="6">
                  <c:v>5.6603773584905669E-2</c:v>
                </c:pt>
                <c:pt idx="7">
                  <c:v>1.4150943396226414E-2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441-4740-B8A8-0385365908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47986688"/>
        <c:axId val="147996672"/>
      </c:barChart>
      <c:catAx>
        <c:axId val="1479866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pl-PL"/>
          </a:p>
        </c:txPr>
        <c:crossAx val="147996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996672"/>
        <c:scaling>
          <c:orientation val="minMax"/>
          <c:max val="1.2"/>
          <c:min val="0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 w="12700" cap="flat" cmpd="sng" algn="ctr">
            <a:solidFill>
              <a:srgbClr val="FFFFFF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47986688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legend>
      <c:legendPos val="r"/>
      <c:layout>
        <c:manualLayout>
          <c:xMode val="edge"/>
          <c:yMode val="edge"/>
          <c:x val="0.72416424994703432"/>
          <c:y val="0.59501050974128467"/>
          <c:w val="0.17641592884495871"/>
          <c:h val="0.3421591773773116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tx1">
                  <a:lumMod val="75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927613037898953"/>
          <c:y val="0.31924936700113576"/>
          <c:w val="0.73462645332985699"/>
          <c:h val="0.59925959656990513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Edycja 2016, n=630</c:v>
                </c:pt>
                <c:pt idx="1">
                  <c:v>Edycja 2017, n=636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 formatCode="0%">
                  <c:v>0.47301587301587428</c:v>
                </c:pt>
                <c:pt idx="1">
                  <c:v>0.39622641509434076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9F-48CD-8D15-EEF68BE6A2B3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D1D3D4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Edycja 2016, n=630</c:v>
                </c:pt>
                <c:pt idx="1">
                  <c:v>Edycja 2017, n=636</c:v>
                </c:pt>
              </c:strCache>
            </c:strRef>
          </c:cat>
          <c:val>
            <c:numRef>
              <c:f>Sheet1!$C$2:$C$3</c:f>
              <c:numCache>
                <c:formatCode>###0%</c:formatCode>
                <c:ptCount val="2"/>
                <c:pt idx="0" formatCode="0%">
                  <c:v>0.49523809523809531</c:v>
                </c:pt>
                <c:pt idx="1">
                  <c:v>0.589622641509434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9F-48CD-8D15-EEF68BE6A2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428272865011778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D4A-48D4-BA4D-6B8D15E6AA95}"/>
                </c:ext>
              </c:extLst>
            </c:dLbl>
            <c:dLbl>
              <c:idx val="1"/>
              <c:layout>
                <c:manualLayout>
                  <c:x val="1.7892536900086787E-2"/>
                  <c:y val="2.61570770199289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4A-48D4-BA4D-6B8D15E6AA95}"/>
                </c:ext>
              </c:extLst>
            </c:dLbl>
            <c:dLbl>
              <c:idx val="2"/>
              <c:layout>
                <c:manualLayout>
                  <c:x val="0"/>
                  <c:y val="1.43005882229302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9F-48CD-8D15-EEF68BE6A2B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Edycja 2016, n=630</c:v>
                </c:pt>
                <c:pt idx="1">
                  <c:v>Edycja 2017, n=636</c:v>
                </c:pt>
              </c:strCache>
            </c:strRef>
          </c:cat>
          <c:val>
            <c:numRef>
              <c:f>Sheet1!$D$2:$D$3</c:f>
              <c:numCache>
                <c:formatCode>###0%</c:formatCode>
                <c:ptCount val="2"/>
                <c:pt idx="0" formatCode="0%">
                  <c:v>3.1746031746031744E-2</c:v>
                </c:pt>
                <c:pt idx="1">
                  <c:v>1.4150943396226414E-2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9F-48CD-8D15-EEF68BE6A2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8"/>
        <c:overlap val="100"/>
        <c:axId val="132732800"/>
        <c:axId val="132734336"/>
      </c:barChart>
      <c:catAx>
        <c:axId val="1327328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>
                    <a:lumMod val="75000"/>
                  </a:schemeClr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32734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273433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2732800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3159805915284776"/>
          <c:y val="0.16147341551535996"/>
          <c:w val="0.7625123712044225"/>
          <c:h val="0.16573213634291711"/>
        </c:manualLayout>
      </c:layout>
      <c:overlay val="0"/>
      <c:spPr>
        <a:noFill/>
        <a:ln w="25343">
          <a:noFill/>
        </a:ln>
      </c:spPr>
      <c:txPr>
        <a:bodyPr/>
        <a:lstStyle/>
        <a:p>
          <a:pPr>
            <a:defRPr sz="1050" b="0" i="0" u="none" strike="noStrike" baseline="0">
              <a:solidFill>
                <a:schemeClr val="tx1">
                  <a:lumMod val="75000"/>
                </a:schemeClr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75468204835082"/>
          <c:y val="1.0581879791134379E-2"/>
          <c:w val="0.49362987085444959"/>
          <c:h val="0.9894179894179854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Edycja 2013, N=620</c:v>
                </c:pt>
              </c:strCache>
            </c:strRef>
          </c:tx>
          <c:spPr>
            <a:solidFill>
              <a:srgbClr val="DDE89A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1.1215117638030206E-3"/>
                  <c:y val="1.0180472140628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40-4349-BF55-3B8B614068CF}"/>
                </c:ext>
              </c:extLst>
            </c:dLbl>
            <c:dLbl>
              <c:idx val="10"/>
              <c:layout>
                <c:manualLayout>
                  <c:x val="2.7617322834646452E-3"/>
                  <c:y val="-9.696446954731417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40-4349-BF55-3B8B614068CF}"/>
                </c:ext>
              </c:extLst>
            </c:dLbl>
            <c:dLbl>
              <c:idx val="11"/>
              <c:layout>
                <c:manualLayout>
                  <c:x val="-4.7406299212598675E-3"/>
                  <c:y val="1.75393005202971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40-4349-BF55-3B8B614068CF}"/>
                </c:ext>
              </c:extLst>
            </c:dLbl>
            <c:dLbl>
              <c:idx val="12"/>
              <c:layout>
                <c:manualLayout>
                  <c:x val="-0.14391196024035191"/>
                  <c:y val="0.154131740599562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40-4349-BF55-3B8B614068CF}"/>
                </c:ext>
              </c:extLst>
            </c:dLbl>
            <c:dLbl>
              <c:idx val="13"/>
              <c:layout>
                <c:manualLayout>
                  <c:xMode val="edge"/>
                  <c:yMode val="edge"/>
                  <c:x val="0.41229385307346328"/>
                  <c:y val="0.708994708994709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40-4349-BF55-3B8B614068CF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40-4349-BF55-3B8B614068CF}"/>
                </c:ext>
              </c:extLst>
            </c:dLbl>
            <c:dLbl>
              <c:idx val="1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40-4349-BF55-3B8B614068CF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40-4349-BF55-3B8B614068CF}"/>
                </c:ext>
              </c:extLst>
            </c:dLbl>
            <c:dLbl>
              <c:idx val="21"/>
              <c:layout>
                <c:manualLayout>
                  <c:xMode val="edge"/>
                  <c:yMode val="edge"/>
                  <c:x val="0.1934032983508251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40-4349-BF55-3B8B614068CF}"/>
                </c:ext>
              </c:extLst>
            </c:dLbl>
            <c:dLbl>
              <c:idx val="22"/>
              <c:layout>
                <c:manualLayout>
                  <c:xMode val="edge"/>
                  <c:yMode val="edge"/>
                  <c:x val="0.194902548725637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40-4349-BF55-3B8B614068CF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17241379310344884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40-4349-BF55-3B8B614068CF}"/>
                </c:ext>
              </c:extLst>
            </c:dLbl>
            <c:dLbl>
              <c:idx val="24"/>
              <c:layout>
                <c:manualLayout>
                  <c:xMode val="edge"/>
                  <c:yMode val="edge"/>
                  <c:x val="0.16941529235382388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40-4349-BF55-3B8B614068CF}"/>
                </c:ext>
              </c:extLst>
            </c:dLbl>
            <c:numFmt formatCode="0%" sourceLinked="0"/>
            <c:spPr>
              <a:noFill/>
              <a:ln w="25399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Ciekawy program imprez</c:v>
                </c:pt>
                <c:pt idx="1">
                  <c:v>Bliskość miejsca zamieszkania</c:v>
                </c:pt>
                <c:pt idx="2">
                  <c:v>Zainteresowanie zabytkami techniki</c:v>
                </c:pt>
                <c:pt idx="3">
                  <c:v>Atmosfera wydarzenia</c:v>
                </c:pt>
                <c:pt idx="4">
                  <c:v>Namowa rodziny, znajomych</c:v>
                </c:pt>
                <c:pt idx="5">
                  <c:v>Inny powód</c:v>
                </c:pt>
                <c:pt idx="6">
                  <c:v>Konkretny punkt programu (wystawa, koncert, konkurs, itp.)</c:v>
                </c:pt>
                <c:pt idx="7">
                  <c:v>Przypadek</c:v>
                </c:pt>
                <c:pt idx="8">
                  <c:v>Obiekt był na trasie systemu bezpłatnego transportu</c:v>
                </c:pt>
              </c:strCache>
            </c:strRef>
          </c:cat>
          <c:val>
            <c:numRef>
              <c:f>Sheet1!$B$2:$B$10</c:f>
            </c:numRef>
          </c:val>
          <c:extLst>
            <c:ext xmlns:c16="http://schemas.microsoft.com/office/drawing/2014/chart" uri="{C3380CC4-5D6E-409C-BE32-E72D297353CC}">
              <c16:uniqueId val="{0000000C-9E40-4349-BF55-3B8B614068C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Edycja 2014, N=605</c:v>
                </c:pt>
              </c:strCache>
            </c:strRef>
          </c:tx>
          <c:spPr>
            <a:solidFill>
              <a:srgbClr val="DDE89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Ciekawy program imprez</c:v>
                </c:pt>
                <c:pt idx="1">
                  <c:v>Bliskość miejsca zamieszkania</c:v>
                </c:pt>
                <c:pt idx="2">
                  <c:v>Zainteresowanie zabytkami techniki</c:v>
                </c:pt>
                <c:pt idx="3">
                  <c:v>Atmosfera wydarzenia</c:v>
                </c:pt>
                <c:pt idx="4">
                  <c:v>Namowa rodziny, znajomych</c:v>
                </c:pt>
                <c:pt idx="5">
                  <c:v>Inny powód</c:v>
                </c:pt>
                <c:pt idx="6">
                  <c:v>Konkretny punkt programu (wystawa, koncert, konkurs, itp.)</c:v>
                </c:pt>
                <c:pt idx="7">
                  <c:v>Przypadek</c:v>
                </c:pt>
                <c:pt idx="8">
                  <c:v>Obiekt był na trasie systemu bezpłatnego transportu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0.22314049586776888</c:v>
                </c:pt>
                <c:pt idx="1">
                  <c:v>0.27768595041322314</c:v>
                </c:pt>
                <c:pt idx="2">
                  <c:v>0.18347107438016541</c:v>
                </c:pt>
                <c:pt idx="3">
                  <c:v>7.2727272727272724E-2</c:v>
                </c:pt>
                <c:pt idx="4">
                  <c:v>0.11404958677685959</c:v>
                </c:pt>
                <c:pt idx="5">
                  <c:v>3.966942148760335E-2</c:v>
                </c:pt>
                <c:pt idx="6">
                  <c:v>6.4462809917355451E-2</c:v>
                </c:pt>
                <c:pt idx="7">
                  <c:v>1.4876033057851238E-2</c:v>
                </c:pt>
                <c:pt idx="8">
                  <c:v>4.9586776859504248E-3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E40-4349-BF55-3B8B614068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Edycja 2015, N=603</c:v>
                </c:pt>
              </c:strCache>
            </c:strRef>
          </c:tx>
          <c:spPr>
            <a:solidFill>
              <a:srgbClr val="AEBB7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Ciekawy program imprez</c:v>
                </c:pt>
                <c:pt idx="1">
                  <c:v>Bliskość miejsca zamieszkania</c:v>
                </c:pt>
                <c:pt idx="2">
                  <c:v>Zainteresowanie zabytkami techniki</c:v>
                </c:pt>
                <c:pt idx="3">
                  <c:v>Atmosfera wydarzenia</c:v>
                </c:pt>
                <c:pt idx="4">
                  <c:v>Namowa rodziny, znajomych</c:v>
                </c:pt>
                <c:pt idx="5">
                  <c:v>Inny powód</c:v>
                </c:pt>
                <c:pt idx="6">
                  <c:v>Konkretny punkt programu (wystawa, koncert, konkurs, itp.)</c:v>
                </c:pt>
                <c:pt idx="7">
                  <c:v>Przypadek</c:v>
                </c:pt>
                <c:pt idx="8">
                  <c:v>Obiekt był na trasie systemu bezpłatnego transportu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0.17100000000000001</c:v>
                </c:pt>
                <c:pt idx="1">
                  <c:v>0.23700000000000004</c:v>
                </c:pt>
                <c:pt idx="2">
                  <c:v>0.25900000000000001</c:v>
                </c:pt>
                <c:pt idx="3">
                  <c:v>0.05</c:v>
                </c:pt>
                <c:pt idx="4">
                  <c:v>0.16600000000000001</c:v>
                </c:pt>
                <c:pt idx="5">
                  <c:v>3.2000000000000042E-2</c:v>
                </c:pt>
                <c:pt idx="6">
                  <c:v>6.1000000000000013E-2</c:v>
                </c:pt>
                <c:pt idx="7">
                  <c:v>1.4999999999999998E-2</c:v>
                </c:pt>
                <c:pt idx="8">
                  <c:v>7.0000000000000062E-3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E40-4349-BF55-3B8B614068C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Edycja 2016, N=630</c:v>
                </c:pt>
              </c:strCache>
            </c:strRef>
          </c:tx>
          <c:spPr>
            <a:solidFill>
              <a:srgbClr val="84A64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Ciekawy program imprez</c:v>
                </c:pt>
                <c:pt idx="1">
                  <c:v>Bliskość miejsca zamieszkania</c:v>
                </c:pt>
                <c:pt idx="2">
                  <c:v>Zainteresowanie zabytkami techniki</c:v>
                </c:pt>
                <c:pt idx="3">
                  <c:v>Atmosfera wydarzenia</c:v>
                </c:pt>
                <c:pt idx="4">
                  <c:v>Namowa rodziny, znajomych</c:v>
                </c:pt>
                <c:pt idx="5">
                  <c:v>Inny powód</c:v>
                </c:pt>
                <c:pt idx="6">
                  <c:v>Konkretny punkt programu (wystawa, koncert, konkurs, itp.)</c:v>
                </c:pt>
                <c:pt idx="7">
                  <c:v>Przypadek</c:v>
                </c:pt>
                <c:pt idx="8">
                  <c:v>Obiekt był na trasie systemu bezpłatnego transportu</c:v>
                </c:pt>
              </c:strCache>
            </c:strRef>
          </c:cat>
          <c:val>
            <c:numRef>
              <c:f>Sheet1!$E$2:$E$10</c:f>
              <c:numCache>
                <c:formatCode>0%</c:formatCode>
                <c:ptCount val="9"/>
                <c:pt idx="0">
                  <c:v>0.28253968253968281</c:v>
                </c:pt>
                <c:pt idx="1">
                  <c:v>0.3825396825396829</c:v>
                </c:pt>
                <c:pt idx="2">
                  <c:v>0.266666666666667</c:v>
                </c:pt>
                <c:pt idx="3">
                  <c:v>0.14761904761904771</c:v>
                </c:pt>
                <c:pt idx="4">
                  <c:v>0.14285714285714313</c:v>
                </c:pt>
                <c:pt idx="5">
                  <c:v>6.5079365079365056E-2</c:v>
                </c:pt>
                <c:pt idx="6">
                  <c:v>6.5079365079365056E-2</c:v>
                </c:pt>
                <c:pt idx="7">
                  <c:v>3.0158730158730149E-2</c:v>
                </c:pt>
                <c:pt idx="8">
                  <c:v>1.1111111111111125E-2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E40-4349-BF55-3B8B614068C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Edycja 2017, N=636</c:v>
                </c:pt>
              </c:strCache>
            </c:strRef>
          </c:tx>
          <c:spPr>
            <a:solidFill>
              <a:srgbClr val="4772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Ciekawy program imprez</c:v>
                </c:pt>
                <c:pt idx="1">
                  <c:v>Bliskość miejsca zamieszkania</c:v>
                </c:pt>
                <c:pt idx="2">
                  <c:v>Zainteresowanie zabytkami techniki</c:v>
                </c:pt>
                <c:pt idx="3">
                  <c:v>Atmosfera wydarzenia</c:v>
                </c:pt>
                <c:pt idx="4">
                  <c:v>Namowa rodziny, znajomych</c:v>
                </c:pt>
                <c:pt idx="5">
                  <c:v>Inny powód</c:v>
                </c:pt>
                <c:pt idx="6">
                  <c:v>Konkretny punkt programu (wystawa, koncert, konkurs, itp.)</c:v>
                </c:pt>
                <c:pt idx="7">
                  <c:v>Przypadek</c:v>
                </c:pt>
                <c:pt idx="8">
                  <c:v>Obiekt był na trasie systemu bezpłatnego transportu</c:v>
                </c:pt>
              </c:strCache>
            </c:strRef>
          </c:cat>
          <c:val>
            <c:numRef>
              <c:f>Sheet1!$F$2:$F$10</c:f>
              <c:numCache>
                <c:formatCode>###0%</c:formatCode>
                <c:ptCount val="9"/>
                <c:pt idx="0">
                  <c:v>0.23584905660377359</c:v>
                </c:pt>
                <c:pt idx="1">
                  <c:v>0.23427672955974838</c:v>
                </c:pt>
                <c:pt idx="2">
                  <c:v>0.19811320754717002</c:v>
                </c:pt>
                <c:pt idx="3">
                  <c:v>0.11006289308176101</c:v>
                </c:pt>
                <c:pt idx="4">
                  <c:v>9.905660377358505E-2</c:v>
                </c:pt>
                <c:pt idx="5">
                  <c:v>5.5031446540880505E-2</c:v>
                </c:pt>
                <c:pt idx="6">
                  <c:v>2.6729559748427667E-2</c:v>
                </c:pt>
                <c:pt idx="7">
                  <c:v>2.6729559748427667E-2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E40-4349-BF55-3B8B614068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48297600"/>
        <c:axId val="148299136"/>
      </c:barChart>
      <c:catAx>
        <c:axId val="1482976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pl-PL"/>
          </a:p>
        </c:txPr>
        <c:crossAx val="148299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299136"/>
        <c:scaling>
          <c:orientation val="minMax"/>
          <c:max val="1.2"/>
          <c:min val="0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 w="12700" cap="flat" cmpd="sng" algn="ctr">
            <a:solidFill>
              <a:srgbClr val="FFFFFF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48297600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legend>
      <c:legendPos val="r"/>
      <c:layout>
        <c:manualLayout>
          <c:xMode val="edge"/>
          <c:yMode val="edge"/>
          <c:x val="0.72297635098953372"/>
          <c:y val="0.58969053216015943"/>
          <c:w val="0.17641592884495871"/>
          <c:h val="0.3526972970853250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75468204835082"/>
          <c:y val="1.0581879791134379E-2"/>
          <c:w val="0.49362987085444959"/>
          <c:h val="0.9894179894179854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Edycja 2013, N=620</c:v>
                </c:pt>
              </c:strCache>
            </c:strRef>
          </c:tx>
          <c:spPr>
            <a:solidFill>
              <a:srgbClr val="DDE89A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1.1215117638030206E-3"/>
                  <c:y val="1.0180472140628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40-4349-BF55-3B8B614068CF}"/>
                </c:ext>
              </c:extLst>
            </c:dLbl>
            <c:dLbl>
              <c:idx val="10"/>
              <c:layout>
                <c:manualLayout>
                  <c:x val="2.7617322834646452E-3"/>
                  <c:y val="-9.696446954731417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40-4349-BF55-3B8B614068CF}"/>
                </c:ext>
              </c:extLst>
            </c:dLbl>
            <c:dLbl>
              <c:idx val="11"/>
              <c:layout>
                <c:manualLayout>
                  <c:x val="-4.7406299212598675E-3"/>
                  <c:y val="1.75393005202971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40-4349-BF55-3B8B614068CF}"/>
                </c:ext>
              </c:extLst>
            </c:dLbl>
            <c:dLbl>
              <c:idx val="12"/>
              <c:layout>
                <c:manualLayout>
                  <c:x val="-0.14391196024035191"/>
                  <c:y val="0.154131740599562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40-4349-BF55-3B8B614068CF}"/>
                </c:ext>
              </c:extLst>
            </c:dLbl>
            <c:dLbl>
              <c:idx val="13"/>
              <c:layout>
                <c:manualLayout>
                  <c:xMode val="edge"/>
                  <c:yMode val="edge"/>
                  <c:x val="0.41229385307346328"/>
                  <c:y val="0.708994708994709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40-4349-BF55-3B8B614068CF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40-4349-BF55-3B8B614068CF}"/>
                </c:ext>
              </c:extLst>
            </c:dLbl>
            <c:dLbl>
              <c:idx val="1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40-4349-BF55-3B8B614068CF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40-4349-BF55-3B8B614068CF}"/>
                </c:ext>
              </c:extLst>
            </c:dLbl>
            <c:dLbl>
              <c:idx val="21"/>
              <c:layout>
                <c:manualLayout>
                  <c:xMode val="edge"/>
                  <c:yMode val="edge"/>
                  <c:x val="0.1934032983508251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40-4349-BF55-3B8B614068CF}"/>
                </c:ext>
              </c:extLst>
            </c:dLbl>
            <c:dLbl>
              <c:idx val="22"/>
              <c:layout>
                <c:manualLayout>
                  <c:xMode val="edge"/>
                  <c:yMode val="edge"/>
                  <c:x val="0.194902548725637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40-4349-BF55-3B8B614068CF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17241379310344884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40-4349-BF55-3B8B614068CF}"/>
                </c:ext>
              </c:extLst>
            </c:dLbl>
            <c:dLbl>
              <c:idx val="24"/>
              <c:layout>
                <c:manualLayout>
                  <c:xMode val="edge"/>
                  <c:yMode val="edge"/>
                  <c:x val="0.16941529235382388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40-4349-BF55-3B8B614068CF}"/>
                </c:ext>
              </c:extLst>
            </c:dLbl>
            <c:numFmt formatCode="0%" sourceLinked="0"/>
            <c:spPr>
              <a:noFill/>
              <a:ln w="25399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Bliskość miejsca zamieszkania</c:v>
                </c:pt>
                <c:pt idx="1">
                  <c:v>Ciekawy program imprez w tym obiekcie</c:v>
                </c:pt>
                <c:pt idx="2">
                  <c:v>Zainteresowanie konkretnym zabytkiem techniki</c:v>
                </c:pt>
                <c:pt idx="3">
                  <c:v>Namowa rodziny, znajomych</c:v>
                </c:pt>
                <c:pt idx="4">
                  <c:v>Atmosfera wydarzenia</c:v>
                </c:pt>
                <c:pt idx="5">
                  <c:v>Konkretny punkt programu (wystawa, koncert, konkurs, itp.)</c:v>
                </c:pt>
                <c:pt idx="6">
                  <c:v>Przypadek</c:v>
                </c:pt>
                <c:pt idx="7">
                  <c:v>Możliwość dostania się do niego autobusami/tramwajami KZK GOP</c:v>
                </c:pt>
                <c:pt idx="8">
                  <c:v>Możliwość dostania się do niego Kolejami Śląskimi</c:v>
                </c:pt>
              </c:strCache>
            </c:strRef>
          </c:cat>
          <c:val>
            <c:numRef>
              <c:f>Sheet1!$B$2:$B$10</c:f>
            </c:numRef>
          </c:val>
          <c:extLst>
            <c:ext xmlns:c16="http://schemas.microsoft.com/office/drawing/2014/chart" uri="{C3380CC4-5D6E-409C-BE32-E72D297353CC}">
              <c16:uniqueId val="{0000000C-9E40-4349-BF55-3B8B614068C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Mieszkańcy tej samej miejscowości, N=255</c:v>
                </c:pt>
              </c:strCache>
            </c:strRef>
          </c:tx>
          <c:spPr>
            <a:solidFill>
              <a:srgbClr val="DDE89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Bliskość miejsca zamieszkania</c:v>
                </c:pt>
                <c:pt idx="1">
                  <c:v>Ciekawy program imprez w tym obiekcie</c:v>
                </c:pt>
                <c:pt idx="2">
                  <c:v>Zainteresowanie konkretnym zabytkiem techniki</c:v>
                </c:pt>
                <c:pt idx="3">
                  <c:v>Namowa rodziny, znajomych</c:v>
                </c:pt>
                <c:pt idx="4">
                  <c:v>Atmosfera wydarzenia</c:v>
                </c:pt>
                <c:pt idx="5">
                  <c:v>Konkretny punkt programu (wystawa, koncert, konkurs, itp.)</c:v>
                </c:pt>
                <c:pt idx="6">
                  <c:v>Przypadek</c:v>
                </c:pt>
                <c:pt idx="7">
                  <c:v>Możliwość dostania się do niego autobusami/tramwajami KZK GOP</c:v>
                </c:pt>
                <c:pt idx="8">
                  <c:v>Możliwość dostania się do niego Kolejami Śląskimi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0.45098039215686286</c:v>
                </c:pt>
                <c:pt idx="1">
                  <c:v>0.17647058823529416</c:v>
                </c:pt>
                <c:pt idx="2">
                  <c:v>0.11372549019607843</c:v>
                </c:pt>
                <c:pt idx="3">
                  <c:v>0.11372549019607843</c:v>
                </c:pt>
                <c:pt idx="4">
                  <c:v>9.8039215686274522E-2</c:v>
                </c:pt>
                <c:pt idx="5">
                  <c:v>7.8431372549019624E-3</c:v>
                </c:pt>
                <c:pt idx="6">
                  <c:v>7.8431372549019624E-3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E40-4349-BF55-3B8B614068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Mieszkańcy innej miejscowości, N=380</c:v>
                </c:pt>
              </c:strCache>
            </c:strRef>
          </c:tx>
          <c:spPr>
            <a:solidFill>
              <a:srgbClr val="AEBB7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Bliskość miejsca zamieszkania</c:v>
                </c:pt>
                <c:pt idx="1">
                  <c:v>Ciekawy program imprez w tym obiekcie</c:v>
                </c:pt>
                <c:pt idx="2">
                  <c:v>Zainteresowanie konkretnym zabytkiem techniki</c:v>
                </c:pt>
                <c:pt idx="3">
                  <c:v>Namowa rodziny, znajomych</c:v>
                </c:pt>
                <c:pt idx="4">
                  <c:v>Atmosfera wydarzenia</c:v>
                </c:pt>
                <c:pt idx="5">
                  <c:v>Konkretny punkt programu (wystawa, koncert, konkurs, itp.)</c:v>
                </c:pt>
                <c:pt idx="6">
                  <c:v>Przypadek</c:v>
                </c:pt>
                <c:pt idx="7">
                  <c:v>Możliwość dostania się do niego autobusami/tramwajami KZK GOP</c:v>
                </c:pt>
                <c:pt idx="8">
                  <c:v>Możliwość dostania się do niego Kolejami Śląskimi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8.6842105263157887E-2</c:v>
                </c:pt>
                <c:pt idx="1">
                  <c:v>0.27631578947368435</c:v>
                </c:pt>
                <c:pt idx="2">
                  <c:v>0.2552631578947368</c:v>
                </c:pt>
                <c:pt idx="3">
                  <c:v>8.9473684210526289E-2</c:v>
                </c:pt>
                <c:pt idx="4">
                  <c:v>0.11842105263157895</c:v>
                </c:pt>
                <c:pt idx="5">
                  <c:v>3.9473684210526321E-2</c:v>
                </c:pt>
                <c:pt idx="6">
                  <c:v>3.9473684210526321E-2</c:v>
                </c:pt>
                <c:pt idx="7">
                  <c:v>2.6315789473684214E-3</c:v>
                </c:pt>
                <c:pt idx="8">
                  <c:v>1.0526315789473684E-2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E40-4349-BF55-3B8B614068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48309888"/>
        <c:axId val="148311424"/>
      </c:barChart>
      <c:catAx>
        <c:axId val="1483098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pl-PL"/>
          </a:p>
        </c:txPr>
        <c:crossAx val="148311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311424"/>
        <c:scaling>
          <c:orientation val="minMax"/>
          <c:max val="1.2"/>
          <c:min val="0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 w="12700" cap="flat" cmpd="sng" algn="ctr">
            <a:solidFill>
              <a:srgbClr val="FFFFFF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48309888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legend>
      <c:legendPos val="r"/>
      <c:layout>
        <c:manualLayout>
          <c:xMode val="edge"/>
          <c:yMode val="edge"/>
          <c:x val="0.72297635098953372"/>
          <c:y val="0.61718905438524452"/>
          <c:w val="0.17641592884495871"/>
          <c:h val="0.3160326007852121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478816002653099"/>
          <c:y val="0"/>
          <c:w val="0.33807820795818988"/>
          <c:h val="0.989417989417985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Edycja 2017, N=636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Więcej czasu wolnego do dyspozycji</c:v>
                </c:pt>
                <c:pt idx="1">
                  <c:v>Dłuższy czas otwarcia obiektów w dniu festiwalu</c:v>
                </c:pt>
                <c:pt idx="2">
                  <c:v>Więcej atrakcji</c:v>
                </c:pt>
                <c:pt idx="3">
                  <c:v>Mniejsze odległości pomiędzy obiektami</c:v>
                </c:pt>
                <c:pt idx="4">
                  <c:v>Lepiej zorganizowany transport</c:v>
                </c:pt>
                <c:pt idx="5">
                  <c:v>Inne czynniki</c:v>
                </c:pt>
                <c:pt idx="6">
                  <c:v>Nic nie mogłoby mnie zachęcić do odwiedzenia większej liczby obiektów</c:v>
                </c:pt>
              </c:strCache>
            </c:strRef>
          </c:cat>
          <c:val>
            <c:numRef>
              <c:f>Sheet1!$B$2:$B$8</c:f>
              <c:numCache>
                <c:formatCode>###0%</c:formatCode>
                <c:ptCount val="7"/>
                <c:pt idx="0">
                  <c:v>0.48113207547169812</c:v>
                </c:pt>
                <c:pt idx="1">
                  <c:v>0.1981132075471698</c:v>
                </c:pt>
                <c:pt idx="2">
                  <c:v>0.12264150943396226</c:v>
                </c:pt>
                <c:pt idx="3">
                  <c:v>0.11163522012578615</c:v>
                </c:pt>
                <c:pt idx="4">
                  <c:v>4.0880503144654086E-2</c:v>
                </c:pt>
                <c:pt idx="5">
                  <c:v>9.5911949685534598E-2</c:v>
                </c:pt>
                <c:pt idx="6">
                  <c:v>0.16194968553459119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D6-4FC1-927A-FFB44D5729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48407424"/>
        <c:axId val="148410368"/>
      </c:barChart>
      <c:catAx>
        <c:axId val="1484074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148410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410368"/>
        <c:scaling>
          <c:orientation val="minMax"/>
          <c:max val="0.75000000000000144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148407424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legend>
      <c:legendPos val="r"/>
      <c:layout>
        <c:manualLayout>
          <c:xMode val="edge"/>
          <c:yMode val="edge"/>
          <c:x val="0.76228607038977736"/>
          <c:y val="0.66350156335353505"/>
          <c:w val="0.22491638525951896"/>
          <c:h val="0.1242534162870794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latin typeface="+mn-lt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478816002653099"/>
          <c:y val="0"/>
          <c:w val="0.33807820795818988"/>
          <c:h val="0.989417989417985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Edycja 2017, N=636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Dziś</c:v>
                </c:pt>
                <c:pt idx="1">
                  <c:v>Wczoraj</c:v>
                </c:pt>
                <c:pt idx="2">
                  <c:v>W ciągu ostatniego tygodnia</c:v>
                </c:pt>
                <c:pt idx="3">
                  <c:v>W ciągu ostatnich 2 tygodni</c:v>
                </c:pt>
                <c:pt idx="4">
                  <c:v>W ciągu ostatnich 3 tygodni</c:v>
                </c:pt>
                <c:pt idx="5">
                  <c:v>W ciągu ostatniego miesiąca</c:v>
                </c:pt>
                <c:pt idx="6">
                  <c:v>Wcześniej niż w ciągu ostatniego miesiąca</c:v>
                </c:pt>
                <c:pt idx="7">
                  <c:v>Nie wiem, trudno powiedzieć</c:v>
                </c:pt>
              </c:strCache>
            </c:strRef>
          </c:cat>
          <c:val>
            <c:numRef>
              <c:f>Sheet1!$B$2:$B$9</c:f>
              <c:numCache>
                <c:formatCode>###0%</c:formatCode>
                <c:ptCount val="8"/>
                <c:pt idx="0">
                  <c:v>0.11949685534591212</c:v>
                </c:pt>
                <c:pt idx="1">
                  <c:v>0.19968553459119523</c:v>
                </c:pt>
                <c:pt idx="2">
                  <c:v>0.26257861635220187</c:v>
                </c:pt>
                <c:pt idx="3">
                  <c:v>0.11949685534591212</c:v>
                </c:pt>
                <c:pt idx="4">
                  <c:v>7.8616352201257858E-2</c:v>
                </c:pt>
                <c:pt idx="5">
                  <c:v>9.7484276729559713E-2</c:v>
                </c:pt>
                <c:pt idx="6">
                  <c:v>9.9056603773585078E-2</c:v>
                </c:pt>
                <c:pt idx="7">
                  <c:v>2.3584905660377402E-2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D6-4FC1-927A-FFB44D5729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48547840"/>
        <c:axId val="148550784"/>
      </c:barChart>
      <c:catAx>
        <c:axId val="1485478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>
                <a:latin typeface="+mn-lt"/>
              </a:defRPr>
            </a:pPr>
            <a:endParaRPr lang="pl-PL"/>
          </a:p>
        </c:txPr>
        <c:crossAx val="148550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550784"/>
        <c:scaling>
          <c:orientation val="minMax"/>
          <c:max val="0.75000000000000144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148547840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legend>
      <c:legendPos val="r"/>
      <c:layout>
        <c:manualLayout>
          <c:xMode val="edge"/>
          <c:yMode val="edge"/>
          <c:x val="0.75613174763527713"/>
          <c:y val="0.77762831907565955"/>
          <c:w val="0.22491638525951896"/>
          <c:h val="0.1242534162870794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latin typeface="+mn-lt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75468204835082"/>
          <c:y val="1.0581933548602141E-2"/>
          <c:w val="0.49362987085444959"/>
          <c:h val="0.9894179894179854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Edycja 2013, N=620</c:v>
                </c:pt>
              </c:strCache>
            </c:strRef>
          </c:tx>
          <c:spPr>
            <a:solidFill>
              <a:srgbClr val="DDE89A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1.1215117638030206E-3"/>
                  <c:y val="1.0180472140628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A9-44D2-B0B2-F12B9BB75C0F}"/>
                </c:ext>
              </c:extLst>
            </c:dLbl>
            <c:dLbl>
              <c:idx val="10"/>
              <c:layout>
                <c:manualLayout>
                  <c:x val="2.7617322834646452E-3"/>
                  <c:y val="-9.696446954731417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A9-44D2-B0B2-F12B9BB75C0F}"/>
                </c:ext>
              </c:extLst>
            </c:dLbl>
            <c:dLbl>
              <c:idx val="11"/>
              <c:layout>
                <c:manualLayout>
                  <c:x val="-4.7406299212598675E-3"/>
                  <c:y val="1.75393005202971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A9-44D2-B0B2-F12B9BB75C0F}"/>
                </c:ext>
              </c:extLst>
            </c:dLbl>
            <c:dLbl>
              <c:idx val="12"/>
              <c:layout>
                <c:manualLayout>
                  <c:x val="-0.14391196024035191"/>
                  <c:y val="0.154131740599562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A9-44D2-B0B2-F12B9BB75C0F}"/>
                </c:ext>
              </c:extLst>
            </c:dLbl>
            <c:dLbl>
              <c:idx val="13"/>
              <c:layout>
                <c:manualLayout>
                  <c:xMode val="edge"/>
                  <c:yMode val="edge"/>
                  <c:x val="0.41229385307346328"/>
                  <c:y val="0.708994708994709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A9-44D2-B0B2-F12B9BB75C0F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A9-44D2-B0B2-F12B9BB75C0F}"/>
                </c:ext>
              </c:extLst>
            </c:dLbl>
            <c:dLbl>
              <c:idx val="1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A9-44D2-B0B2-F12B9BB75C0F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A9-44D2-B0B2-F12B9BB75C0F}"/>
                </c:ext>
              </c:extLst>
            </c:dLbl>
            <c:dLbl>
              <c:idx val="21"/>
              <c:layout>
                <c:manualLayout>
                  <c:xMode val="edge"/>
                  <c:yMode val="edge"/>
                  <c:x val="0.1934032983508251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A9-44D2-B0B2-F12B9BB75C0F}"/>
                </c:ext>
              </c:extLst>
            </c:dLbl>
            <c:dLbl>
              <c:idx val="22"/>
              <c:layout>
                <c:manualLayout>
                  <c:xMode val="edge"/>
                  <c:yMode val="edge"/>
                  <c:x val="0.194902548725637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A9-44D2-B0B2-F12B9BB75C0F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17241379310344884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A9-44D2-B0B2-F12B9BB75C0F}"/>
                </c:ext>
              </c:extLst>
            </c:dLbl>
            <c:dLbl>
              <c:idx val="24"/>
              <c:layout>
                <c:manualLayout>
                  <c:xMode val="edge"/>
                  <c:yMode val="edge"/>
                  <c:x val="0.16941529235382388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A9-44D2-B0B2-F12B9BB75C0F}"/>
                </c:ext>
              </c:extLst>
            </c:dLbl>
            <c:numFmt formatCode="0%" sourceLinked="0"/>
            <c:spPr>
              <a:noFill/>
              <a:ln w="25399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Rodzina, krewni</c:v>
                </c:pt>
                <c:pt idx="1">
                  <c:v>Partner/ka, mąż/żona (para bez dzieci)</c:v>
                </c:pt>
                <c:pt idx="2">
                  <c:v>Przyjaciele, znajomi</c:v>
                </c:pt>
                <c:pt idx="3">
                  <c:v>Jestem tu sam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0.61935483870967745</c:v>
                </c:pt>
                <c:pt idx="1">
                  <c:v>0.13387096774193549</c:v>
                </c:pt>
                <c:pt idx="2">
                  <c:v>0.22903225806451613</c:v>
                </c:pt>
                <c:pt idx="3">
                  <c:v>6.7741935483870974E-2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7A9-44D2-B0B2-F12B9BB75C0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Edycja 2014, N=605</c:v>
                </c:pt>
              </c:strCache>
            </c:strRef>
          </c:tx>
          <c:spPr>
            <a:solidFill>
              <a:srgbClr val="AEBB7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Rodzina, krewni</c:v>
                </c:pt>
                <c:pt idx="1">
                  <c:v>Partner/ka, mąż/żona (para bez dzieci)</c:v>
                </c:pt>
                <c:pt idx="2">
                  <c:v>Przyjaciele, znajomi</c:v>
                </c:pt>
                <c:pt idx="3">
                  <c:v>Jestem tu sam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0.54876033057851237</c:v>
                </c:pt>
                <c:pt idx="1">
                  <c:v>0.19834710743801653</c:v>
                </c:pt>
                <c:pt idx="2">
                  <c:v>0.30413223140495871</c:v>
                </c:pt>
                <c:pt idx="3">
                  <c:v>5.9504132231404959E-2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7A9-44D2-B0B2-F12B9BB75C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Edycja 2015, N=603</c:v>
                </c:pt>
              </c:strCache>
            </c:strRef>
          </c:tx>
          <c:spPr>
            <a:solidFill>
              <a:srgbClr val="84A64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Rodzina, krewni</c:v>
                </c:pt>
                <c:pt idx="1">
                  <c:v>Partner/ka, mąż/żona (para bez dzieci)</c:v>
                </c:pt>
                <c:pt idx="2">
                  <c:v>Przyjaciele, znajomi</c:v>
                </c:pt>
                <c:pt idx="3">
                  <c:v>Jestem tu sam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0.496</c:v>
                </c:pt>
                <c:pt idx="1">
                  <c:v>0.29699999999999999</c:v>
                </c:pt>
                <c:pt idx="2">
                  <c:v>0.26500000000000001</c:v>
                </c:pt>
                <c:pt idx="3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A9-44D2-B0B2-F12B9BB75C0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Edycja 2016, N=630</c:v>
                </c:pt>
              </c:strCache>
            </c:strRef>
          </c:tx>
          <c:spPr>
            <a:solidFill>
              <a:srgbClr val="47723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Rodzina, krewni</c:v>
                </c:pt>
                <c:pt idx="1">
                  <c:v>Partner/ka, mąż/żona (para bez dzieci)</c:v>
                </c:pt>
                <c:pt idx="2">
                  <c:v>Przyjaciele, znajomi</c:v>
                </c:pt>
                <c:pt idx="3">
                  <c:v>Jestem tu sam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0.54285714285714282</c:v>
                </c:pt>
                <c:pt idx="1">
                  <c:v>0.31587301587301586</c:v>
                </c:pt>
                <c:pt idx="2">
                  <c:v>0.14285714285714288</c:v>
                </c:pt>
                <c:pt idx="3">
                  <c:v>6.1904761904761907E-2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7A9-44D2-B0B2-F12B9BB75C0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Edycja 2017, N=636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Rodzina, krewni</c:v>
                </c:pt>
                <c:pt idx="1">
                  <c:v>Partner/ka, mąż/żona (para bez dzieci)</c:v>
                </c:pt>
                <c:pt idx="2">
                  <c:v>Przyjaciele, znajomi</c:v>
                </c:pt>
                <c:pt idx="3">
                  <c:v>Jestem tu sam</c:v>
                </c:pt>
              </c:strCache>
            </c:strRef>
          </c:cat>
          <c:val>
            <c:numRef>
              <c:f>Sheet1!$F$2:$F$5</c:f>
              <c:numCache>
                <c:formatCode>###0%</c:formatCode>
                <c:ptCount val="4"/>
                <c:pt idx="0">
                  <c:v>0.3977987421383648</c:v>
                </c:pt>
                <c:pt idx="1">
                  <c:v>0.29559748427672955</c:v>
                </c:pt>
                <c:pt idx="2">
                  <c:v>0.11949685534591195</c:v>
                </c:pt>
                <c:pt idx="3">
                  <c:v>0.1871069182389937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7A9-44D2-B0B2-F12B9BB75C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48685568"/>
        <c:axId val="148687104"/>
      </c:barChart>
      <c:catAx>
        <c:axId val="1486855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pl-PL"/>
          </a:p>
        </c:txPr>
        <c:crossAx val="148687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687104"/>
        <c:scaling>
          <c:orientation val="minMax"/>
          <c:max val="1.2"/>
          <c:min val="0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 w="12700" cap="flat" cmpd="sng" algn="ctr">
            <a:solidFill>
              <a:srgbClr val="FFFFFF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48685568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legend>
      <c:legendPos val="r"/>
      <c:layout>
        <c:manualLayout>
          <c:xMode val="edge"/>
          <c:yMode val="edge"/>
          <c:x val="0.72889423911096529"/>
          <c:y val="0.67441711804857751"/>
          <c:w val="0.17641592884495871"/>
          <c:h val="0.3255831149724334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448215069937227"/>
          <c:y val="0.36218120826081057"/>
          <c:w val="0.64850952065351619"/>
          <c:h val="0.5559447869989756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Sam/a</c:v>
                </c:pt>
              </c:strCache>
            </c:strRef>
          </c:tx>
          <c:spPr>
            <a:solidFill>
              <a:srgbClr val="84A64E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6.8000000000000005E-2</c:v>
                </c:pt>
                <c:pt idx="1">
                  <c:v>0.06</c:v>
                </c:pt>
                <c:pt idx="2">
                  <c:v>5.6000000000000001E-2</c:v>
                </c:pt>
                <c:pt idx="3">
                  <c:v>6.0317460317460318E-2</c:v>
                </c:pt>
                <c:pt idx="4">
                  <c:v>0.20899999999999999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31-4A18-9A11-18911FEB86E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Dwie osoby</c:v>
                </c:pt>
              </c:strCache>
            </c:strRef>
          </c:tx>
          <c:spPr>
            <a:solidFill>
              <a:srgbClr val="DDE89A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0.32700000000000001</c:v>
                </c:pt>
                <c:pt idx="1">
                  <c:v>0.25800000000000001</c:v>
                </c:pt>
                <c:pt idx="2">
                  <c:v>0.33300000000000002</c:v>
                </c:pt>
                <c:pt idx="3">
                  <c:v>0.39206349206349206</c:v>
                </c:pt>
                <c:pt idx="4">
                  <c:v>0.50600000000000001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31-4A18-9A11-18911FEB86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Trzy osoby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0.22399999999999998</c:v>
                </c:pt>
                <c:pt idx="1">
                  <c:v>0.20499999999999999</c:v>
                </c:pt>
                <c:pt idx="2">
                  <c:v>0.187</c:v>
                </c:pt>
                <c:pt idx="3">
                  <c:v>0.21746031746031746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B9-42C9-9A00-2270CF2FA4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Cztery osoby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0.19399999999999998</c:v>
                </c:pt>
                <c:pt idx="1">
                  <c:v>0.23</c:v>
                </c:pt>
                <c:pt idx="2">
                  <c:v>0.20599999999999999</c:v>
                </c:pt>
                <c:pt idx="3">
                  <c:v>0.16349206349206349</c:v>
                </c:pt>
                <c:pt idx="4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B9-42C9-9A00-2270CF2FA4B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Grupa 5 lub więcej osób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2.2905107027268801E-3"/>
                  <c:y val="9.7982940167141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5B9-42C9-9A00-2270CF2FA4B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0.187</c:v>
                </c:pt>
                <c:pt idx="1">
                  <c:v>0.248</c:v>
                </c:pt>
                <c:pt idx="2">
                  <c:v>0.217</c:v>
                </c:pt>
                <c:pt idx="3">
                  <c:v>0.16666666666666666</c:v>
                </c:pt>
                <c:pt idx="4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B9-42C9-9A00-2270CF2FA4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148821888"/>
        <c:axId val="148823424"/>
      </c:barChart>
      <c:catAx>
        <c:axId val="1488218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pl-PL"/>
          </a:p>
        </c:txPr>
        <c:crossAx val="148823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82342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8821888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5714142249809874"/>
          <c:y val="0.19193816427804319"/>
          <c:w val="0.74285861146355514"/>
          <c:h val="9.5453514424323219E-2"/>
        </c:manualLayout>
      </c:layout>
      <c:overlay val="0"/>
      <c:spPr>
        <a:noFill/>
        <a:ln w="25343">
          <a:noFill/>
        </a:ln>
      </c:spPr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448215069937227"/>
          <c:y val="0.36218120826081057"/>
          <c:w val="0.64850952065351619"/>
          <c:h val="0.5559447869989756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Wizyta z dziećmi</c:v>
                </c:pt>
              </c:strCache>
            </c:strRef>
          </c:tx>
          <c:spPr>
            <a:solidFill>
              <a:srgbClr val="84A64E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0.52258064516129032</c:v>
                </c:pt>
                <c:pt idx="1">
                  <c:v>0.44600000000000001</c:v>
                </c:pt>
                <c:pt idx="2">
                  <c:v>0.436</c:v>
                </c:pt>
                <c:pt idx="3">
                  <c:v>0.47619047619047616</c:v>
                </c:pt>
                <c:pt idx="4">
                  <c:v>0.30817610062893097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31-4A18-9A11-18911FEB86E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Wizyta bez dzieci</c:v>
                </c:pt>
              </c:strCache>
            </c:strRef>
          </c:tx>
          <c:spPr>
            <a:solidFill>
              <a:srgbClr val="DDE89A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0.47741935483870968</c:v>
                </c:pt>
                <c:pt idx="1">
                  <c:v>0.55399999999999994</c:v>
                </c:pt>
                <c:pt idx="2">
                  <c:v>0.56399999999999995</c:v>
                </c:pt>
                <c:pt idx="3">
                  <c:v>0.52380952380952384</c:v>
                </c:pt>
                <c:pt idx="4">
                  <c:v>0.69182389937106914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31-4A18-9A11-18911FEB86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149149952"/>
        <c:axId val="149164032"/>
      </c:barChart>
      <c:catAx>
        <c:axId val="149149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pl-PL"/>
          </a:p>
        </c:txPr>
        <c:crossAx val="149164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916403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9149952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5714142249809874"/>
          <c:y val="0.19193816427804319"/>
          <c:w val="0.6790525127802941"/>
          <c:h val="0.12575416003160142"/>
        </c:manualLayout>
      </c:layout>
      <c:overlay val="0"/>
      <c:spPr>
        <a:noFill/>
        <a:ln w="25343">
          <a:noFill/>
        </a:ln>
      </c:spPr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00700500347482"/>
          <c:y val="0.24795647705810497"/>
          <c:w val="0.69169417640528974"/>
          <c:h val="0.6705518831240997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0.20645161290322581</c:v>
                </c:pt>
                <c:pt idx="1">
                  <c:v>0.27107438016528995</c:v>
                </c:pt>
                <c:pt idx="2">
                  <c:v>0.2470000000000003</c:v>
                </c:pt>
                <c:pt idx="3" formatCode="####.0%">
                  <c:v>0.20952380952380953</c:v>
                </c:pt>
                <c:pt idx="4" formatCode="###0%">
                  <c:v>0.23584905660377359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3C-40F4-BFDE-AA174FA9372C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D1D3D4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0.79354838709677422</c:v>
                </c:pt>
                <c:pt idx="1">
                  <c:v>0.72892561983471216</c:v>
                </c:pt>
                <c:pt idx="2">
                  <c:v>0.75300000000000133</c:v>
                </c:pt>
                <c:pt idx="3" formatCode="####.0%">
                  <c:v>0.79047619047619055</c:v>
                </c:pt>
                <c:pt idx="4" formatCode="###0%">
                  <c:v>0.76415094339622669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3C-40F4-BFDE-AA174FA937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9201664"/>
        <c:axId val="149203200"/>
      </c:barChart>
      <c:catAx>
        <c:axId val="149201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9203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920320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9201664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4891241940601241"/>
          <c:y val="0.11692065079188754"/>
          <c:w val="0.70296577545527361"/>
          <c:h val="0.16154323693763792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16763612584636"/>
          <c:y val="1.0581879791134379E-2"/>
          <c:w val="0.60921691677695256"/>
          <c:h val="0.9894179894179854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Edycja 2013, n=132</c:v>
                </c:pt>
              </c:strCache>
            </c:strRef>
          </c:tx>
          <c:spPr>
            <a:solidFill>
              <a:srgbClr val="DDE89A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1.1215117638030206E-3"/>
                  <c:y val="1.0180472140628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91-40F6-A344-C1704563F2D6}"/>
                </c:ext>
              </c:extLst>
            </c:dLbl>
            <c:dLbl>
              <c:idx val="10"/>
              <c:layout>
                <c:manualLayout>
                  <c:x val="2.7617322834646452E-3"/>
                  <c:y val="-9.696446954731417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91-40F6-A344-C1704563F2D6}"/>
                </c:ext>
              </c:extLst>
            </c:dLbl>
            <c:dLbl>
              <c:idx val="11"/>
              <c:layout>
                <c:manualLayout>
                  <c:x val="-4.7406299212598675E-3"/>
                  <c:y val="1.75393005202971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91-40F6-A344-C1704563F2D6}"/>
                </c:ext>
              </c:extLst>
            </c:dLbl>
            <c:dLbl>
              <c:idx val="12"/>
              <c:layout>
                <c:manualLayout>
                  <c:x val="-0.14391196024035191"/>
                  <c:y val="0.154131740599562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91-40F6-A344-C1704563F2D6}"/>
                </c:ext>
              </c:extLst>
            </c:dLbl>
            <c:dLbl>
              <c:idx val="13"/>
              <c:layout>
                <c:manualLayout>
                  <c:xMode val="edge"/>
                  <c:yMode val="edge"/>
                  <c:x val="0.41229385307346328"/>
                  <c:y val="0.708994708994709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91-40F6-A344-C1704563F2D6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91-40F6-A344-C1704563F2D6}"/>
                </c:ext>
              </c:extLst>
            </c:dLbl>
            <c:dLbl>
              <c:idx val="1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91-40F6-A344-C1704563F2D6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91-40F6-A344-C1704563F2D6}"/>
                </c:ext>
              </c:extLst>
            </c:dLbl>
            <c:dLbl>
              <c:idx val="21"/>
              <c:layout>
                <c:manualLayout>
                  <c:xMode val="edge"/>
                  <c:yMode val="edge"/>
                  <c:x val="0.1934032983508251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91-40F6-A344-C1704563F2D6}"/>
                </c:ext>
              </c:extLst>
            </c:dLbl>
            <c:dLbl>
              <c:idx val="22"/>
              <c:layout>
                <c:manualLayout>
                  <c:xMode val="edge"/>
                  <c:yMode val="edge"/>
                  <c:x val="0.194902548725637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91-40F6-A344-C1704563F2D6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17241379310344884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191-40F6-A344-C1704563F2D6}"/>
                </c:ext>
              </c:extLst>
            </c:dLbl>
            <c:dLbl>
              <c:idx val="24"/>
              <c:layout>
                <c:manualLayout>
                  <c:xMode val="edge"/>
                  <c:yMode val="edge"/>
                  <c:x val="0.16941529235382388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191-40F6-A344-C1704563F2D6}"/>
                </c:ext>
              </c:extLst>
            </c:dLbl>
            <c:numFmt formatCode="0%" sourceLinked="0"/>
            <c:spPr>
              <a:noFill/>
              <a:ln w="25399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Jeden obiekt</c:v>
                </c:pt>
                <c:pt idx="1">
                  <c:v>Dwa obiekty</c:v>
                </c:pt>
                <c:pt idx="2">
                  <c:v>Trzy obiekty lub więcej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0.66666666666666663</c:v>
                </c:pt>
                <c:pt idx="1">
                  <c:v>0.2045454545454552</c:v>
                </c:pt>
                <c:pt idx="2">
                  <c:v>0.12878787878787878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191-40F6-A344-C1704563F2D6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Edycja 2014, n=164</c:v>
                </c:pt>
              </c:strCache>
            </c:strRef>
          </c:tx>
          <c:spPr>
            <a:solidFill>
              <a:srgbClr val="AEBB7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Jeden obiekt</c:v>
                </c:pt>
                <c:pt idx="1">
                  <c:v>Dwa obiekty</c:v>
                </c:pt>
                <c:pt idx="2">
                  <c:v>Trzy obiekty lub więcej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0.48800000000000032</c:v>
                </c:pt>
                <c:pt idx="1">
                  <c:v>0.26800000000000002</c:v>
                </c:pt>
                <c:pt idx="2">
                  <c:v>0.24400000000000024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191-40F6-A344-C1704563F2D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Edycja 2015, n=149</c:v>
                </c:pt>
              </c:strCache>
            </c:strRef>
          </c:tx>
          <c:spPr>
            <a:solidFill>
              <a:srgbClr val="84A64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Jeden obiekt</c:v>
                </c:pt>
                <c:pt idx="1">
                  <c:v>Dwa obiekty</c:v>
                </c:pt>
                <c:pt idx="2">
                  <c:v>Trzy obiekty lub więcej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0.71800000000000064</c:v>
                </c:pt>
                <c:pt idx="1">
                  <c:v>0.2150000000000003</c:v>
                </c:pt>
                <c:pt idx="2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191-40F6-A344-C1704563F2D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Edycja 2016, n=132</c:v>
                </c:pt>
              </c:strCache>
            </c:strRef>
          </c:tx>
          <c:spPr>
            <a:solidFill>
              <a:srgbClr val="477237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Jeden obiekt</c:v>
                </c:pt>
                <c:pt idx="1">
                  <c:v>Dwa obiekty</c:v>
                </c:pt>
                <c:pt idx="2">
                  <c:v>Trzy obiekty lub więcej</c:v>
                </c:pt>
              </c:strCache>
            </c:strRef>
          </c:cat>
          <c:val>
            <c:numRef>
              <c:f>Sheet1!$E$2:$E$4</c:f>
              <c:numCache>
                <c:formatCode>####.0%</c:formatCode>
                <c:ptCount val="3"/>
                <c:pt idx="0">
                  <c:v>0.79545454545454541</c:v>
                </c:pt>
                <c:pt idx="1">
                  <c:v>0.16666666666666669</c:v>
                </c:pt>
                <c:pt idx="2">
                  <c:v>3.7878787878787956E-2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191-40F6-A344-C1704563F2D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Edycja 2017, n=155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Jeden obiekt</c:v>
                </c:pt>
                <c:pt idx="1">
                  <c:v>Dwa obiekty</c:v>
                </c:pt>
                <c:pt idx="2">
                  <c:v>Trzy obiekty lub więcej</c:v>
                </c:pt>
              </c:strCache>
            </c:strRef>
          </c:cat>
          <c:val>
            <c:numRef>
              <c:f>Sheet1!$F$2:$F$4</c:f>
              <c:numCache>
                <c:formatCode>###0%</c:formatCode>
                <c:ptCount val="3"/>
                <c:pt idx="0">
                  <c:v>0.69032258064516128</c:v>
                </c:pt>
                <c:pt idx="1">
                  <c:v>0.23225806451612949</c:v>
                </c:pt>
                <c:pt idx="2" formatCode="0%">
                  <c:v>7.7419354838709833E-2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191-40F6-A344-C1704563F2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48949632"/>
        <c:axId val="148959616"/>
      </c:barChart>
      <c:catAx>
        <c:axId val="1489496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pl-PL"/>
          </a:p>
        </c:txPr>
        <c:crossAx val="148959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959616"/>
        <c:scaling>
          <c:orientation val="minMax"/>
          <c:max val="1.2"/>
          <c:min val="0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 w="12700" cap="flat" cmpd="sng" algn="ctr">
            <a:solidFill>
              <a:srgbClr val="FFFFFF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48949632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legend>
      <c:legendPos val="r"/>
      <c:layout>
        <c:manualLayout>
          <c:xMode val="edge"/>
          <c:yMode val="edge"/>
          <c:x val="0.76968692006216344"/>
          <c:y val="0.53555669740399214"/>
          <c:w val="0.17365298577011384"/>
          <c:h val="0.4644433025960077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42766393897314"/>
          <c:y val="0.24795682424175092"/>
          <c:w val="0.76527369752101015"/>
          <c:h val="0.6705518831240997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Edcyja 2017, N=636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0.31129032258064532</c:v>
                </c:pt>
                <c:pt idx="1">
                  <c:v>0.28925619834710742</c:v>
                </c:pt>
                <c:pt idx="2">
                  <c:v>0.25900000000000001</c:v>
                </c:pt>
                <c:pt idx="3" formatCode="####.0%">
                  <c:v>0.21269841269841291</c:v>
                </c:pt>
                <c:pt idx="4" formatCode="###0%">
                  <c:v>0.32704402515723346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93-4B56-B4B5-71A05642E511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D1D3D4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Edcyja 2017, N=636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0.5741935483870968</c:v>
                </c:pt>
                <c:pt idx="1">
                  <c:v>0.59008264462809923</c:v>
                </c:pt>
                <c:pt idx="2">
                  <c:v>0.57500000000000062</c:v>
                </c:pt>
                <c:pt idx="3" formatCode="####.0%">
                  <c:v>0.57142857142857328</c:v>
                </c:pt>
                <c:pt idx="4" formatCode="###0%">
                  <c:v>0.63993710691823902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93-4B56-B4B5-71A05642E5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wiem</c:v>
                </c:pt>
              </c:strCache>
            </c:strRef>
          </c:tx>
          <c:spPr>
            <a:solidFill>
              <a:schemeClr val="bg2">
                <a:lumMod val="9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1.43005882229302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B93-4B56-B4B5-71A05642E51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Edcyja 2017, N=636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0.11451612903225809</c:v>
                </c:pt>
                <c:pt idx="1">
                  <c:v>0.12066115702479339</c:v>
                </c:pt>
                <c:pt idx="2">
                  <c:v>0.16600000000000001</c:v>
                </c:pt>
                <c:pt idx="3" formatCode="####.0%">
                  <c:v>0.21587301587301588</c:v>
                </c:pt>
                <c:pt idx="4" formatCode="###0%">
                  <c:v>3.3018867924528301E-2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93-4B56-B4B5-71A05642E5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49029248"/>
        <c:axId val="149030784"/>
      </c:barChart>
      <c:catAx>
        <c:axId val="149029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9030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903078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9029248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14224413766872973"/>
          <c:y val="0.10308676020124767"/>
          <c:w val="0.85285477171139845"/>
          <c:h val="0.12186007110321102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226514514260321"/>
          <c:y val="0.14672873648959683"/>
          <c:w val="0.64542305544694167"/>
          <c:h val="0.8221740844153870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Bielsko-Biała - Stara Fabryka, N=23</c:v>
                </c:pt>
                <c:pt idx="1">
                  <c:v>Czerwionka - Leszczyny - Familoki, N=42</c:v>
                </c:pt>
                <c:pt idx="2">
                  <c:v>Katowice - Giszowiec, N=31</c:v>
                </c:pt>
                <c:pt idx="3">
                  <c:v>Częstochowa - Muzeum Historii Kolei, N=32</c:v>
                </c:pt>
                <c:pt idx="4">
                  <c:v>Łaziska Górne - Muzeum Energetyki, N=28</c:v>
                </c:pt>
                <c:pt idx="5">
                  <c:v>Żarki - Stary Młyn, N=22</c:v>
                </c:pt>
                <c:pt idx="6">
                  <c:v>Karchowice - Zabytkowa Stacja Wodociągowa Zawada, N=32</c:v>
                </c:pt>
                <c:pt idx="7">
                  <c:v>Katowice - Muzeum Śląskie, N=97</c:v>
                </c:pt>
                <c:pt idx="8">
                  <c:v>Tychy - Muzeum Tyskich Browarów Książęcych, N=33</c:v>
                </c:pt>
                <c:pt idx="9">
                  <c:v>Chorzów - Muzeum Hutnictwa, N=33</c:v>
                </c:pt>
                <c:pt idx="10">
                  <c:v>Gliwice - Nowe Gliwice, Oddział Odlewnictwa Artystycznego, N=72</c:v>
                </c:pt>
                <c:pt idx="11">
                  <c:v>Tarnowskie Góry - Zabytkowa Kopalnia Srebra, N=32</c:v>
                </c:pt>
                <c:pt idx="12">
                  <c:v>Zabrze - Sztolnia Królowa Luiza Park 12c, N=88</c:v>
                </c:pt>
                <c:pt idx="13">
                  <c:v>Zabrze - Szyb Maciej, N=49</c:v>
                </c:pt>
                <c:pt idx="14">
                  <c:v>Czeladź - GSW Elektrownia, N=22</c:v>
                </c:pt>
              </c:strCache>
            </c:strRef>
          </c:cat>
          <c:val>
            <c:numRef>
              <c:f>Sheet1!$B$2:$B$16</c:f>
              <c:numCache>
                <c:formatCode>###0%</c:formatCode>
                <c:ptCount val="15"/>
                <c:pt idx="0">
                  <c:v>0.65217391304347827</c:v>
                </c:pt>
                <c:pt idx="1">
                  <c:v>0.5714285714285714</c:v>
                </c:pt>
                <c:pt idx="2">
                  <c:v>0.55000000000000004</c:v>
                </c:pt>
                <c:pt idx="3">
                  <c:v>0.53125</c:v>
                </c:pt>
                <c:pt idx="4">
                  <c:v>0.5</c:v>
                </c:pt>
                <c:pt idx="5">
                  <c:v>0.5</c:v>
                </c:pt>
                <c:pt idx="6">
                  <c:v>0.4375</c:v>
                </c:pt>
                <c:pt idx="7">
                  <c:v>0.41</c:v>
                </c:pt>
                <c:pt idx="8">
                  <c:v>0.39393939393939392</c:v>
                </c:pt>
                <c:pt idx="9">
                  <c:v>0.36363636363636365</c:v>
                </c:pt>
                <c:pt idx="10">
                  <c:v>0.30555555555555558</c:v>
                </c:pt>
                <c:pt idx="11">
                  <c:v>0.28125</c:v>
                </c:pt>
                <c:pt idx="12">
                  <c:v>0.27737226277372262</c:v>
                </c:pt>
                <c:pt idx="13">
                  <c:v>0.27</c:v>
                </c:pt>
                <c:pt idx="14">
                  <c:v>0.27272727272727271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31-4DF7-8A92-8F7A2CA040A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D1D3D4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Bielsko-Biała - Stara Fabryka, N=23</c:v>
                </c:pt>
                <c:pt idx="1">
                  <c:v>Czerwionka - Leszczyny - Familoki, N=42</c:v>
                </c:pt>
                <c:pt idx="2">
                  <c:v>Katowice - Giszowiec, N=31</c:v>
                </c:pt>
                <c:pt idx="3">
                  <c:v>Częstochowa - Muzeum Historii Kolei, N=32</c:v>
                </c:pt>
                <c:pt idx="4">
                  <c:v>Łaziska Górne - Muzeum Energetyki, N=28</c:v>
                </c:pt>
                <c:pt idx="5">
                  <c:v>Żarki - Stary Młyn, N=22</c:v>
                </c:pt>
                <c:pt idx="6">
                  <c:v>Karchowice - Zabytkowa Stacja Wodociągowa Zawada, N=32</c:v>
                </c:pt>
                <c:pt idx="7">
                  <c:v>Katowice - Muzeum Śląskie, N=97</c:v>
                </c:pt>
                <c:pt idx="8">
                  <c:v>Tychy - Muzeum Tyskich Browarów Książęcych, N=33</c:v>
                </c:pt>
                <c:pt idx="9">
                  <c:v>Chorzów - Muzeum Hutnictwa, N=33</c:v>
                </c:pt>
                <c:pt idx="10">
                  <c:v>Gliwice - Nowe Gliwice, Oddział Odlewnictwa Artystycznego, N=72</c:v>
                </c:pt>
                <c:pt idx="11">
                  <c:v>Tarnowskie Góry - Zabytkowa Kopalnia Srebra, N=32</c:v>
                </c:pt>
                <c:pt idx="12">
                  <c:v>Zabrze - Sztolnia Królowa Luiza Park 12c, N=88</c:v>
                </c:pt>
                <c:pt idx="13">
                  <c:v>Zabrze - Szyb Maciej, N=49</c:v>
                </c:pt>
                <c:pt idx="14">
                  <c:v>Czeladź - GSW Elektrownia, N=22</c:v>
                </c:pt>
              </c:strCache>
            </c:strRef>
          </c:cat>
          <c:val>
            <c:numRef>
              <c:f>Sheet1!$C$2:$C$16</c:f>
              <c:numCache>
                <c:formatCode>###0%</c:formatCode>
                <c:ptCount val="15"/>
                <c:pt idx="0">
                  <c:v>0.34782608695652173</c:v>
                </c:pt>
                <c:pt idx="1">
                  <c:v>0.42857142857142855</c:v>
                </c:pt>
                <c:pt idx="2">
                  <c:v>0.45</c:v>
                </c:pt>
                <c:pt idx="3">
                  <c:v>0.46875</c:v>
                </c:pt>
                <c:pt idx="4">
                  <c:v>0.5</c:v>
                </c:pt>
                <c:pt idx="5">
                  <c:v>0.5</c:v>
                </c:pt>
                <c:pt idx="6">
                  <c:v>0.5625</c:v>
                </c:pt>
                <c:pt idx="7">
                  <c:v>0.57999999999999996</c:v>
                </c:pt>
                <c:pt idx="8">
                  <c:v>0.60606060606060608</c:v>
                </c:pt>
                <c:pt idx="9">
                  <c:v>0.60606060606060608</c:v>
                </c:pt>
                <c:pt idx="10">
                  <c:v>0.63888888888888884</c:v>
                </c:pt>
                <c:pt idx="11">
                  <c:v>0.71875</c:v>
                </c:pt>
                <c:pt idx="12">
                  <c:v>0.7007299270072993</c:v>
                </c:pt>
                <c:pt idx="13">
                  <c:v>0.69</c:v>
                </c:pt>
                <c:pt idx="14">
                  <c:v>0.72727272727272729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31-4DF7-8A92-8F7A2CA040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1.43005882229302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31-4DF7-8A92-8F7A2CA040AF}"/>
                </c:ext>
              </c:extLst>
            </c:dLbl>
            <c:dLbl>
              <c:idx val="5"/>
              <c:layout>
                <c:manualLayout>
                  <c:x val="1.8437602410960902E-2"/>
                  <c:y val="4.199474371302313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C6-47AB-BBAB-A5F8A8B79A54}"/>
                </c:ext>
              </c:extLst>
            </c:dLbl>
            <c:dLbl>
              <c:idx val="8"/>
              <c:layout>
                <c:manualLayout>
                  <c:x val="2.5812643375345258E-2"/>
                  <c:y val="8.40060207897128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C6-47AB-BBAB-A5F8A8B79A54}"/>
                </c:ext>
              </c:extLst>
            </c:dLbl>
            <c:dLbl>
              <c:idx val="9"/>
              <c:layout>
                <c:manualLayout>
                  <c:x val="3.5646031327857736E-2"/>
                  <c:y val="4.19980503857564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0C6-47AB-BBAB-A5F8A8B79A54}"/>
                </c:ext>
              </c:extLst>
            </c:dLbl>
            <c:dLbl>
              <c:idx val="11"/>
              <c:layout>
                <c:manualLayout>
                  <c:x val="2.335429638721714E-2"/>
                  <c:y val="-8.39795674078463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C6-47AB-BBAB-A5F8A8B79A5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Bielsko-Biała - Stara Fabryka, N=23</c:v>
                </c:pt>
                <c:pt idx="1">
                  <c:v>Czerwionka - Leszczyny - Familoki, N=42</c:v>
                </c:pt>
                <c:pt idx="2">
                  <c:v>Katowice - Giszowiec, N=31</c:v>
                </c:pt>
                <c:pt idx="3">
                  <c:v>Częstochowa - Muzeum Historii Kolei, N=32</c:v>
                </c:pt>
                <c:pt idx="4">
                  <c:v>Łaziska Górne - Muzeum Energetyki, N=28</c:v>
                </c:pt>
                <c:pt idx="5">
                  <c:v>Żarki - Stary Młyn, N=22</c:v>
                </c:pt>
                <c:pt idx="6">
                  <c:v>Karchowice - Zabytkowa Stacja Wodociągowa Zawada, N=32</c:v>
                </c:pt>
                <c:pt idx="7">
                  <c:v>Katowice - Muzeum Śląskie, N=97</c:v>
                </c:pt>
                <c:pt idx="8">
                  <c:v>Tychy - Muzeum Tyskich Browarów Książęcych, N=33</c:v>
                </c:pt>
                <c:pt idx="9">
                  <c:v>Chorzów - Muzeum Hutnictwa, N=33</c:v>
                </c:pt>
                <c:pt idx="10">
                  <c:v>Gliwice - Nowe Gliwice, Oddział Odlewnictwa Artystycznego, N=72</c:v>
                </c:pt>
                <c:pt idx="11">
                  <c:v>Tarnowskie Góry - Zabytkowa Kopalnia Srebra, N=32</c:v>
                </c:pt>
                <c:pt idx="12">
                  <c:v>Zabrze - Sztolnia Królowa Luiza Park 12c, N=88</c:v>
                </c:pt>
                <c:pt idx="13">
                  <c:v>Zabrze - Szyb Maciej, N=49</c:v>
                </c:pt>
                <c:pt idx="14">
                  <c:v>Czeladź - GSW Elektrownia, N=22</c:v>
                </c:pt>
              </c:strCache>
            </c:strRef>
          </c:cat>
          <c:val>
            <c:numRef>
              <c:f>Sheet1!$D$2:$D$16</c:f>
              <c:numCache>
                <c:formatCode>###0%</c:formatCode>
                <c:ptCount val="15"/>
                <c:pt idx="7" formatCode="0%">
                  <c:v>0.01</c:v>
                </c:pt>
                <c:pt idx="9">
                  <c:v>3.0303030303030304E-2</c:v>
                </c:pt>
                <c:pt idx="10">
                  <c:v>5.5555555555555552E-2</c:v>
                </c:pt>
                <c:pt idx="12">
                  <c:v>0.01</c:v>
                </c:pt>
                <c:pt idx="1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31-4DF7-8A92-8F7A2CA040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8"/>
        <c:overlap val="100"/>
        <c:axId val="140272384"/>
        <c:axId val="140273920"/>
      </c:barChart>
      <c:catAx>
        <c:axId val="140272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>
                    <a:lumMod val="75000"/>
                  </a:schemeClr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40273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27392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0272384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3533446004344111"/>
          <c:y val="3.9541853879454587E-2"/>
          <c:w val="0.7625123712044225"/>
          <c:h val="0.16573213634291717"/>
        </c:manualLayout>
      </c:layout>
      <c:overlay val="0"/>
      <c:spPr>
        <a:noFill/>
        <a:ln w="25343">
          <a:noFill/>
        </a:ln>
      </c:spPr>
      <c:txPr>
        <a:bodyPr/>
        <a:lstStyle/>
        <a:p>
          <a:pPr>
            <a:defRPr sz="1050" b="0" i="0" u="none" strike="noStrike" baseline="0">
              <a:solidFill>
                <a:schemeClr val="tx1">
                  <a:lumMod val="75000"/>
                </a:schemeClr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16702583721438"/>
          <c:y val="1.0581879791134379E-2"/>
          <c:w val="0.62821752706558465"/>
          <c:h val="0.9894179894179854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Edycja 2013, n=193</c:v>
                </c:pt>
              </c:strCache>
            </c:strRef>
          </c:tx>
          <c:spPr>
            <a:solidFill>
              <a:srgbClr val="DDE89A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1.1215117638030206E-3"/>
                  <c:y val="1.0180472140628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F0-40F8-900F-183828179197}"/>
                </c:ext>
              </c:extLst>
            </c:dLbl>
            <c:dLbl>
              <c:idx val="10"/>
              <c:layout>
                <c:manualLayout>
                  <c:x val="2.7617322834646452E-3"/>
                  <c:y val="-9.696446954731417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F0-40F8-900F-183828179197}"/>
                </c:ext>
              </c:extLst>
            </c:dLbl>
            <c:dLbl>
              <c:idx val="11"/>
              <c:layout>
                <c:manualLayout>
                  <c:x val="-4.7406299212598675E-3"/>
                  <c:y val="1.75393005202971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F0-40F8-900F-183828179197}"/>
                </c:ext>
              </c:extLst>
            </c:dLbl>
            <c:dLbl>
              <c:idx val="12"/>
              <c:layout>
                <c:manualLayout>
                  <c:x val="-0.14391196024035191"/>
                  <c:y val="0.154131740599562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F0-40F8-900F-183828179197}"/>
                </c:ext>
              </c:extLst>
            </c:dLbl>
            <c:dLbl>
              <c:idx val="13"/>
              <c:layout>
                <c:manualLayout>
                  <c:xMode val="edge"/>
                  <c:yMode val="edge"/>
                  <c:x val="0.41229385307346328"/>
                  <c:y val="0.708994708994709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F0-40F8-900F-183828179197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F0-40F8-900F-183828179197}"/>
                </c:ext>
              </c:extLst>
            </c:dLbl>
            <c:dLbl>
              <c:idx val="1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F0-40F8-900F-183828179197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F0-40F8-900F-183828179197}"/>
                </c:ext>
              </c:extLst>
            </c:dLbl>
            <c:dLbl>
              <c:idx val="21"/>
              <c:layout>
                <c:manualLayout>
                  <c:xMode val="edge"/>
                  <c:yMode val="edge"/>
                  <c:x val="0.1934032983508251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8F0-40F8-900F-183828179197}"/>
                </c:ext>
              </c:extLst>
            </c:dLbl>
            <c:dLbl>
              <c:idx val="22"/>
              <c:layout>
                <c:manualLayout>
                  <c:xMode val="edge"/>
                  <c:yMode val="edge"/>
                  <c:x val="0.194902548725637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F0-40F8-900F-183828179197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17241379310344884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8F0-40F8-900F-183828179197}"/>
                </c:ext>
              </c:extLst>
            </c:dLbl>
            <c:dLbl>
              <c:idx val="24"/>
              <c:layout>
                <c:manualLayout>
                  <c:xMode val="edge"/>
                  <c:yMode val="edge"/>
                  <c:x val="0.16941529235382388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8F0-40F8-900F-183828179197}"/>
                </c:ext>
              </c:extLst>
            </c:dLbl>
            <c:numFmt formatCode="0%" sourceLinked="0"/>
            <c:spPr>
              <a:noFill/>
              <a:ln w="25399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Jeden obiekt</c:v>
                </c:pt>
                <c:pt idx="1">
                  <c:v>Dwa obiekty</c:v>
                </c:pt>
                <c:pt idx="2">
                  <c:v>Trzy obiekty lub więcej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0.6839378238341981</c:v>
                </c:pt>
                <c:pt idx="1">
                  <c:v>0.21243523316062254</c:v>
                </c:pt>
                <c:pt idx="2">
                  <c:v>8.8082901554404167E-2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8F0-40F8-900F-18382817919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Edycja 2014, n=175</c:v>
                </c:pt>
              </c:strCache>
            </c:strRef>
          </c:tx>
          <c:spPr>
            <a:solidFill>
              <a:srgbClr val="AEBB7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Jeden obiekt</c:v>
                </c:pt>
                <c:pt idx="1">
                  <c:v>Dwa obiekty</c:v>
                </c:pt>
                <c:pt idx="2">
                  <c:v>Trzy obiekty lub więcej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0.68599999999999994</c:v>
                </c:pt>
                <c:pt idx="1">
                  <c:v>0.20600000000000004</c:v>
                </c:pt>
                <c:pt idx="2">
                  <c:v>0.10800000000000012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8F0-40F8-900F-1838281791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Edycja 2015, n=156</c:v>
                </c:pt>
              </c:strCache>
            </c:strRef>
          </c:tx>
          <c:spPr>
            <a:solidFill>
              <a:srgbClr val="84A64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Jeden obiekt</c:v>
                </c:pt>
                <c:pt idx="1">
                  <c:v>Dwa obiekty</c:v>
                </c:pt>
                <c:pt idx="2">
                  <c:v>Trzy obiekty lub więcej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0.67900000000000171</c:v>
                </c:pt>
                <c:pt idx="1">
                  <c:v>0.23100000000000001</c:v>
                </c:pt>
                <c:pt idx="2">
                  <c:v>9.0000000000000024E-2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8F0-40F8-900F-18382817919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Edycja 2015, n=134</c:v>
                </c:pt>
              </c:strCache>
            </c:strRef>
          </c:tx>
          <c:spPr>
            <a:solidFill>
              <a:srgbClr val="477237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Jeden obiekt</c:v>
                </c:pt>
                <c:pt idx="1">
                  <c:v>Dwa obiekty</c:v>
                </c:pt>
                <c:pt idx="2">
                  <c:v>Trzy obiekty lub więcej</c:v>
                </c:pt>
              </c:strCache>
            </c:strRef>
          </c:cat>
          <c:val>
            <c:numRef>
              <c:f>Sheet1!$E$2:$E$4</c:f>
              <c:numCache>
                <c:formatCode>####.0%</c:formatCode>
                <c:ptCount val="3"/>
                <c:pt idx="0">
                  <c:v>0.76865671641791178</c:v>
                </c:pt>
                <c:pt idx="1">
                  <c:v>0.17910447761194029</c:v>
                </c:pt>
                <c:pt idx="2">
                  <c:v>5.2238805970149273E-2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8F0-40F8-900F-18382817919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Edycja 2017, n=208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Jeden obiekt</c:v>
                </c:pt>
                <c:pt idx="1">
                  <c:v>Dwa obiekty</c:v>
                </c:pt>
                <c:pt idx="2">
                  <c:v>Trzy obiekty lub więcej</c:v>
                </c:pt>
              </c:strCache>
            </c:strRef>
          </c:cat>
          <c:val>
            <c:numRef>
              <c:f>Sheet1!$F$2:$F$4</c:f>
              <c:numCache>
                <c:formatCode>###0%</c:formatCode>
                <c:ptCount val="3"/>
                <c:pt idx="0">
                  <c:v>0.65384615384615385</c:v>
                </c:pt>
                <c:pt idx="1">
                  <c:v>0.28846153846153771</c:v>
                </c:pt>
                <c:pt idx="2" formatCode="0%">
                  <c:v>5.7692307692307723E-2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8F0-40F8-900F-1838281791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49600512"/>
        <c:axId val="149606400"/>
      </c:barChart>
      <c:catAx>
        <c:axId val="1496005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pl-PL"/>
          </a:p>
        </c:txPr>
        <c:crossAx val="149606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9606400"/>
        <c:scaling>
          <c:orientation val="minMax"/>
          <c:max val="1.2"/>
          <c:min val="0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 w="12700" cap="flat" cmpd="sng" algn="ctr">
            <a:solidFill>
              <a:srgbClr val="FFFFFF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49600512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legend>
      <c:legendPos val="r"/>
      <c:layout>
        <c:manualLayout>
          <c:xMode val="edge"/>
          <c:yMode val="edge"/>
          <c:x val="0.76968692006216344"/>
          <c:y val="0.10778123418385628"/>
          <c:w val="0.17365298577011384"/>
          <c:h val="0.549981510003286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64246355065675"/>
          <c:y val="0.20641231840214502"/>
          <c:w val="0.80758476010331981"/>
          <c:h val="0.31496856156874037"/>
        </c:manualLayout>
      </c:layout>
      <c:lineChart>
        <c:grouping val="standard"/>
        <c:varyColors val="0"/>
        <c:ser>
          <c:idx val="6"/>
          <c:order val="0"/>
          <c:tx>
            <c:strRef>
              <c:f>Sheet1!$B$1</c:f>
              <c:strCache>
                <c:ptCount val="1"/>
                <c:pt idx="0">
                  <c:v>Odwiedzenie innego obiektu</c:v>
                </c:pt>
              </c:strCache>
            </c:strRef>
          </c:tx>
          <c:spPr>
            <a:ln w="38100">
              <a:solidFill>
                <a:srgbClr val="276031"/>
              </a:solidFill>
            </a:ln>
          </c:spPr>
          <c:marker>
            <c:symbol val="triangle"/>
            <c:size val="7"/>
            <c:spPr>
              <a:solidFill>
                <a:srgbClr val="65873B"/>
              </a:solidFill>
              <a:ln>
                <a:solidFill>
                  <a:srgbClr val="276031"/>
                </a:solidFill>
              </a:ln>
            </c:spPr>
          </c:marker>
          <c:dLbls>
            <c:dLbl>
              <c:idx val="0"/>
              <c:layout>
                <c:manualLayout>
                  <c:x val="-2.8645328878494802E-2"/>
                  <c:y val="3.2582132472492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E2-4DA4-8801-90270C54A424}"/>
                </c:ext>
              </c:extLst>
            </c:dLbl>
            <c:dLbl>
              <c:idx val="1"/>
              <c:layout>
                <c:manualLayout>
                  <c:x val="-2.7110841191747247E-2"/>
                  <c:y val="3.2951222173307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E2-4DA4-8801-90270C54A424}"/>
                </c:ext>
              </c:extLst>
            </c:dLbl>
            <c:dLbl>
              <c:idx val="2"/>
              <c:layout>
                <c:manualLayout>
                  <c:x val="-3.1589684118356394E-2"/>
                  <c:y val="-2.9744052028867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E2-4DA4-8801-90270C54A424}"/>
                </c:ext>
              </c:extLst>
            </c:dLbl>
            <c:dLbl>
              <c:idx val="3"/>
              <c:layout>
                <c:manualLayout>
                  <c:x val="-1.9737327412512995E-2"/>
                  <c:y val="2.2892335675924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E2-4DA4-8801-90270C54A424}"/>
                </c:ext>
              </c:extLst>
            </c:dLbl>
            <c:dLbl>
              <c:idx val="4"/>
              <c:layout>
                <c:manualLayout>
                  <c:x val="-2.859541068237708E-2"/>
                  <c:y val="3.5517873860209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E2-4DA4-8801-90270C54A424}"/>
                </c:ext>
              </c:extLst>
            </c:dLbl>
            <c:dLbl>
              <c:idx val="5"/>
              <c:layout>
                <c:manualLayout>
                  <c:x val="-3.4559056908497143E-2"/>
                  <c:y val="6.4587297800610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E2-4DA4-8801-90270C54A424}"/>
                </c:ext>
              </c:extLst>
            </c:dLbl>
            <c:dLbl>
              <c:idx val="6"/>
              <c:layout>
                <c:manualLayout>
                  <c:x val="-3.2937311478393745E-2"/>
                  <c:y val="4.4036793954961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E2-4DA4-8801-90270C54A424}"/>
                </c:ext>
              </c:extLst>
            </c:dLbl>
            <c:dLbl>
              <c:idx val="7"/>
              <c:layout>
                <c:manualLayout>
                  <c:x val="-3.1489964630561529E-2"/>
                  <c:y val="5.5779939009618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E2-4DA4-8801-90270C54A424}"/>
                </c:ext>
              </c:extLst>
            </c:dLbl>
            <c:dLbl>
              <c:idx val="8"/>
              <c:layout>
                <c:manualLayout>
                  <c:x val="-2.4029240138672046E-2"/>
                  <c:y val="5.042165875587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E2-4DA4-8801-90270C54A424}"/>
                </c:ext>
              </c:extLst>
            </c:dLbl>
            <c:dLbl>
              <c:idx val="9"/>
              <c:layout>
                <c:manualLayout>
                  <c:x val="-2.8209041506337001E-2"/>
                  <c:y val="4.9908366482290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E2-4DA4-8801-90270C54A424}"/>
                </c:ext>
              </c:extLst>
            </c:dLbl>
            <c:dLbl>
              <c:idx val="10"/>
              <c:layout>
                <c:manualLayout>
                  <c:x val="-2.0785609530985228E-2"/>
                  <c:y val="5.0871433181984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E2-4DA4-8801-90270C54A424}"/>
                </c:ext>
              </c:extLst>
            </c:dLbl>
            <c:dLbl>
              <c:idx val="11"/>
              <c:layout>
                <c:manualLayout>
                  <c:x val="-3.1178414296477844E-2"/>
                  <c:y val="6.5406128376836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E2-4DA4-8801-90270C54A424}"/>
                </c:ext>
              </c:extLst>
            </c:dLbl>
            <c:dLbl>
              <c:idx val="12"/>
              <c:layout>
                <c:manualLayout>
                  <c:x val="-2.6724355111266737E-2"/>
                  <c:y val="6.0561229978552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E2-4DA4-8801-90270C54A42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27603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Do godziny 15, N=359</c:v>
                </c:pt>
                <c:pt idx="1">
                  <c:v>Od  godziny 15 do 17, N=154</c:v>
                </c:pt>
                <c:pt idx="2">
                  <c:v>Po godzinie 17 do 19, N=85</c:v>
                </c:pt>
                <c:pt idx="3">
                  <c:v>Po godzinie 19, N=38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0.28690807799442897</c:v>
                </c:pt>
                <c:pt idx="1">
                  <c:v>0.18181818181818182</c:v>
                </c:pt>
                <c:pt idx="2">
                  <c:v>0.16470588235294115</c:v>
                </c:pt>
                <c:pt idx="3">
                  <c:v>0.13157894736842105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9E2-4DA4-8801-90270C54A424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Zamiar odwiedzenia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square"/>
            <c:size val="6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0"/>
              <c:layout>
                <c:manualLayout>
                  <c:x val="-2.9880658101857669E-2"/>
                  <c:y val="-3.6111850774077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9E2-4DA4-8801-90270C54A424}"/>
                </c:ext>
              </c:extLst>
            </c:dLbl>
            <c:dLbl>
              <c:idx val="1"/>
              <c:layout>
                <c:manualLayout>
                  <c:x val="-2.2569454389440243E-2"/>
                  <c:y val="-2.6935346166083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9E2-4DA4-8801-90270C54A424}"/>
                </c:ext>
              </c:extLst>
            </c:dLbl>
            <c:dLbl>
              <c:idx val="2"/>
              <c:layout>
                <c:manualLayout>
                  <c:x val="-2.9930576297975391E-2"/>
                  <c:y val="3.3112400879864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9E2-4DA4-8801-90270C54A424}"/>
                </c:ext>
              </c:extLst>
            </c:dLbl>
            <c:dLbl>
              <c:idx val="3"/>
              <c:layout>
                <c:manualLayout>
                  <c:x val="-4.6285975149623071E-3"/>
                  <c:y val="-2.1975619860878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9E2-4DA4-8801-90270C54A424}"/>
                </c:ext>
              </c:extLst>
            </c:dLbl>
            <c:dLbl>
              <c:idx val="4"/>
              <c:layout>
                <c:manualLayout>
                  <c:x val="-7.6603972763603437E-3"/>
                  <c:y val="1.4823100170372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9E2-4DA4-8801-90270C54A424}"/>
                </c:ext>
              </c:extLst>
            </c:dLbl>
            <c:dLbl>
              <c:idx val="5"/>
              <c:layout>
                <c:manualLayout>
                  <c:x val="-2.8446006807345582E-2"/>
                  <c:y val="-2.1513637816759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9E2-4DA4-8801-90270C54A424}"/>
                </c:ext>
              </c:extLst>
            </c:dLbl>
            <c:dLbl>
              <c:idx val="6"/>
              <c:layout>
                <c:manualLayout>
                  <c:x val="-2.6948709391413032E-2"/>
                  <c:y val="-2.0550503845648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9E2-4DA4-8801-90270C54A424}"/>
                </c:ext>
              </c:extLst>
            </c:dLbl>
            <c:dLbl>
              <c:idx val="7"/>
              <c:layout>
                <c:manualLayout>
                  <c:x val="-2.9818464939481468E-2"/>
                  <c:y val="-2.6422076372977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9E2-4DA4-8801-90270C54A424}"/>
                </c:ext>
              </c:extLst>
            </c:dLbl>
            <c:dLbl>
              <c:idx val="8"/>
              <c:layout>
                <c:manualLayout>
                  <c:x val="-2.8383696740528833E-2"/>
                  <c:y val="2.8267502481579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9E2-4DA4-8801-90270C54A424}"/>
                </c:ext>
              </c:extLst>
            </c:dLbl>
            <c:dLbl>
              <c:idx val="9"/>
              <c:layout>
                <c:manualLayout>
                  <c:x val="-2.9693727901407476E-2"/>
                  <c:y val="-2.1144548115944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9E2-4DA4-8801-90270C54A424}"/>
                </c:ext>
              </c:extLst>
            </c:dLbl>
            <c:dLbl>
              <c:idx val="10"/>
              <c:layout>
                <c:manualLayout>
                  <c:x val="-2.3754982321125866E-2"/>
                  <c:y val="-2.1802042792279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9E2-4DA4-8801-90270C54A424}"/>
                </c:ext>
              </c:extLst>
            </c:dLbl>
            <c:dLbl>
              <c:idx val="11"/>
              <c:layout>
                <c:manualLayout>
                  <c:x val="-2.6724355111266616E-2"/>
                  <c:y val="-2.4224491991421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9E2-4DA4-8801-90270C54A424}"/>
                </c:ext>
              </c:extLst>
            </c:dLbl>
            <c:dLbl>
              <c:idx val="12"/>
              <c:layout>
                <c:manualLayout>
                  <c:x val="-7.4234319753518734E-3"/>
                  <c:y val="2.1801852048247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9E2-4DA4-8801-90270C54A42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Do godziny 15, N=359</c:v>
                </c:pt>
                <c:pt idx="1">
                  <c:v>Od  godziny 15 do 17, N=154</c:v>
                </c:pt>
                <c:pt idx="2">
                  <c:v>Po godzinie 17 do 19, N=85</c:v>
                </c:pt>
                <c:pt idx="3">
                  <c:v>Po godzinie 19, N=38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0.36490250696378829</c:v>
                </c:pt>
                <c:pt idx="1">
                  <c:v>0.41558441558441556</c:v>
                </c:pt>
                <c:pt idx="2">
                  <c:v>0.12941176470588237</c:v>
                </c:pt>
                <c:pt idx="3">
                  <c:v>5.2631578947368418E-2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F9E2-4DA4-8801-90270C54A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285888"/>
        <c:axId val="149308160"/>
      </c:lineChart>
      <c:catAx>
        <c:axId val="149285888"/>
        <c:scaling>
          <c:orientation val="minMax"/>
        </c:scaling>
        <c:delete val="0"/>
        <c:axPos val="b"/>
        <c:majorGridlines>
          <c:spPr>
            <a:ln w="12669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8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>
                    <a:lumMod val="75000"/>
                  </a:schemeClr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49308160"/>
        <c:crosses val="autoZero"/>
        <c:auto val="1"/>
        <c:lblAlgn val="ctr"/>
        <c:lblOffset val="100"/>
        <c:noMultiLvlLbl val="0"/>
      </c:catAx>
      <c:valAx>
        <c:axId val="149308160"/>
        <c:scaling>
          <c:orientation val="minMax"/>
          <c:max val="0.5"/>
          <c:min val="0"/>
        </c:scaling>
        <c:delete val="1"/>
        <c:axPos val="l"/>
        <c:numFmt formatCode="0" sourceLinked="0"/>
        <c:majorTickMark val="out"/>
        <c:minorTickMark val="none"/>
        <c:tickLblPos val="none"/>
        <c:crossAx val="149285888"/>
        <c:crosses val="autoZero"/>
        <c:crossBetween val="between"/>
        <c:majorUnit val="1"/>
      </c:valAx>
      <c:spPr>
        <a:noFill/>
        <a:ln w="12669">
          <a:solidFill>
            <a:schemeClr val="bg1">
              <a:lumMod val="50000"/>
            </a:schemeClr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440449170241506"/>
          <c:y val="6.8341869764553156E-2"/>
          <c:w val="0.31121996213465208"/>
          <c:h val="9.2359404481874366E-2"/>
        </c:manualLayout>
      </c:layout>
      <c:overlay val="0"/>
      <c:spPr>
        <a:solidFill>
          <a:schemeClr val="bg1"/>
        </a:solidFill>
        <a:ln w="2533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75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44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pl-PL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510094740715771"/>
          <c:y val="0.22921481470542643"/>
          <c:w val="0.69653831292117463"/>
          <c:h val="0.56929098310076354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1 godzina lub krócej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5.2000000000000005E-2</c:v>
                </c:pt>
                <c:pt idx="1">
                  <c:v>6.4000000000000001E-2</c:v>
                </c:pt>
                <c:pt idx="2">
                  <c:v>3.2000000000000001E-2</c:v>
                </c:pt>
                <c:pt idx="3">
                  <c:v>1.4285714285714285E-2</c:v>
                </c:pt>
                <c:pt idx="4">
                  <c:v>8.1761006289308172E-2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F8-440A-AD83-193D107C1676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Powyżej 1 godziny do 2 godzin</c:v>
                </c:pt>
              </c:strCache>
            </c:strRef>
          </c:tx>
          <c:spPr>
            <a:solidFill>
              <a:srgbClr val="DDE89A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0.13699999999999998</c:v>
                </c:pt>
                <c:pt idx="1">
                  <c:v>0.16899999999999998</c:v>
                </c:pt>
                <c:pt idx="2">
                  <c:v>0.111</c:v>
                </c:pt>
                <c:pt idx="3">
                  <c:v>0.10952380952380952</c:v>
                </c:pt>
                <c:pt idx="4">
                  <c:v>0.14779874213836477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F8-440A-AD83-193D107C16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Powyżej 2 godzin do 3 godzin</c:v>
                </c:pt>
              </c:strCache>
            </c:strRef>
          </c:tx>
          <c:spPr>
            <a:solidFill>
              <a:srgbClr val="84A64E"/>
            </a:solidFill>
          </c:spPr>
          <c:invertIfNegative val="0"/>
          <c:dLbls>
            <c:dLbl>
              <c:idx val="1"/>
              <c:layout>
                <c:manualLayout>
                  <c:x val="-4.9908023834815936E-3"/>
                  <c:y val="9.337878257595976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1F8-440A-AD83-193D107C167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0.182</c:v>
                </c:pt>
                <c:pt idx="1">
                  <c:v>0.19500000000000001</c:v>
                </c:pt>
                <c:pt idx="2">
                  <c:v>0.16300000000000001</c:v>
                </c:pt>
                <c:pt idx="3">
                  <c:v>0.16349206349206347</c:v>
                </c:pt>
                <c:pt idx="4">
                  <c:v>0.16194968553459119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F8-440A-AD83-193D107C167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Powyżej 3 godzin do 5 godzin</c:v>
                </c:pt>
              </c:strCache>
            </c:strRef>
          </c:tx>
          <c:spPr>
            <a:solidFill>
              <a:srgbClr val="65873B"/>
            </a:solidFill>
          </c:spPr>
          <c:invertIfNegative val="0"/>
          <c:dLbls>
            <c:dLbl>
              <c:idx val="0"/>
              <c:layout>
                <c:manualLayout>
                  <c:x val="-1.3529836790989761E-2"/>
                  <c:y val="-1.12960441167008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1F8-440A-AD83-193D107C1676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1F8-440A-AD83-193D107C167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0.311</c:v>
                </c:pt>
                <c:pt idx="1">
                  <c:v>0.25800000000000001</c:v>
                </c:pt>
                <c:pt idx="2">
                  <c:v>0.28000000000000003</c:v>
                </c:pt>
                <c:pt idx="3">
                  <c:v>0.23015873015873015</c:v>
                </c:pt>
                <c:pt idx="4">
                  <c:v>0.2389937106918239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F8-440A-AD83-193D107C167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Powyżej 5 godzin i więcej</c:v>
                </c:pt>
              </c:strCache>
            </c:strRef>
          </c:tx>
          <c:spPr>
            <a:solidFill>
              <a:srgbClr val="276031"/>
            </a:solidFill>
          </c:spPr>
          <c:invertIfNegative val="0"/>
          <c:dLbls>
            <c:dLbl>
              <c:idx val="0"/>
              <c:layout>
                <c:manualLayout>
                  <c:x val="-1.2135579003528341E-2"/>
                  <c:y val="-8.04114000491544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1F8-440A-AD83-193D107C1676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1F8-440A-AD83-193D107C1676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1F8-440A-AD83-193D107C167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0.26</c:v>
                </c:pt>
                <c:pt idx="1">
                  <c:v>0.192</c:v>
                </c:pt>
                <c:pt idx="2">
                  <c:v>0.3</c:v>
                </c:pt>
                <c:pt idx="3">
                  <c:v>0.21111111111111111</c:v>
                </c:pt>
                <c:pt idx="4">
                  <c:v>0.19811320754716982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F8-440A-AD83-193D107C167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5.7999999999999996E-2</c:v>
                </c:pt>
                <c:pt idx="1">
                  <c:v>0.122</c:v>
                </c:pt>
                <c:pt idx="2">
                  <c:v>0.114</c:v>
                </c:pt>
                <c:pt idx="3">
                  <c:v>0.27142857142857141</c:v>
                </c:pt>
                <c:pt idx="4">
                  <c:v>0.17138364779874213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1F8-440A-AD83-193D107C16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149722624"/>
        <c:axId val="149724160"/>
      </c:barChart>
      <c:catAx>
        <c:axId val="1497226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49724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972416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9722624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9.3161644491654066E-2"/>
          <c:y val="4.4963680158469417E-2"/>
          <c:w val="0.87464352409239832"/>
          <c:h val="0.11666074210653457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995622708587936"/>
          <c:y val="0.16176249233956089"/>
          <c:w val="0.54168303521830907"/>
          <c:h val="0.82428990864814322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1 godzina lub krócej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Bielsko-Biała - Stara Fabryka, N=23</c:v>
                </c:pt>
                <c:pt idx="1">
                  <c:v>Chorzów - Muzeum Hutnictwa, N=33</c:v>
                </c:pt>
                <c:pt idx="2">
                  <c:v>Czeladź - GSW Elektrownia, N=22</c:v>
                </c:pt>
                <c:pt idx="3">
                  <c:v>Czerwionka - Leszczyny - Familoki, N=42</c:v>
                </c:pt>
                <c:pt idx="4">
                  <c:v>Częstochowa - Muzeum Historii Kolei, N=32</c:v>
                </c:pt>
                <c:pt idx="5">
                  <c:v>Gliwice - Nowe Gliwice, Oddział Odlewnictwa Artystycznego, N=72</c:v>
                </c:pt>
                <c:pt idx="6">
                  <c:v>Karchowice - Zabytkowa Stacja Wodociągowa Zawada, N=32</c:v>
                </c:pt>
                <c:pt idx="7">
                  <c:v>Katowice - Giszowiec, N=31</c:v>
                </c:pt>
                <c:pt idx="8">
                  <c:v>Katowice - Muzeum Śląskie, N=97</c:v>
                </c:pt>
                <c:pt idx="9">
                  <c:v>Łaziska Górne - Muzeum Energetyki, N=28</c:v>
                </c:pt>
                <c:pt idx="10">
                  <c:v>Tarnowskie Góry - Zabytkowa Kopalnia Srebra, N=32</c:v>
                </c:pt>
                <c:pt idx="11">
                  <c:v>Tychy - Muzeum Tyskich Browarów Książęcych, N=33</c:v>
                </c:pt>
                <c:pt idx="12">
                  <c:v>Zabrze - Szyb Maciej, N=49</c:v>
                </c:pt>
                <c:pt idx="13">
                  <c:v>Zabrze - Sztolnia Królowa Luiza, N=88</c:v>
                </c:pt>
                <c:pt idx="14">
                  <c:v>Żarki - Stary Młyn, N=22</c:v>
                </c:pt>
              </c:strCache>
            </c:strRef>
          </c:cat>
          <c:val>
            <c:numRef>
              <c:f>Sheet1!$B$2:$B$16</c:f>
              <c:numCache>
                <c:formatCode>0%</c:formatCode>
                <c:ptCount val="15"/>
                <c:pt idx="1">
                  <c:v>0.39393939393939392</c:v>
                </c:pt>
                <c:pt idx="3">
                  <c:v>0.14285714285714285</c:v>
                </c:pt>
                <c:pt idx="4">
                  <c:v>0.15625</c:v>
                </c:pt>
                <c:pt idx="5">
                  <c:v>5.5555555555555552E-2</c:v>
                </c:pt>
                <c:pt idx="6">
                  <c:v>6.25E-2</c:v>
                </c:pt>
                <c:pt idx="7">
                  <c:v>0.19354838709677419</c:v>
                </c:pt>
                <c:pt idx="8">
                  <c:v>3.0927835051546393E-2</c:v>
                </c:pt>
                <c:pt idx="9">
                  <c:v>0</c:v>
                </c:pt>
                <c:pt idx="10">
                  <c:v>3.125E-2</c:v>
                </c:pt>
                <c:pt idx="11">
                  <c:v>3.0303030303030304E-2</c:v>
                </c:pt>
                <c:pt idx="13">
                  <c:v>9.0909090909090912E-2</c:v>
                </c:pt>
                <c:pt idx="14">
                  <c:v>0.13636363636363635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2-4EBA-B145-61F15E935A89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Powyżej 1 godziny do 2 godzin</c:v>
                </c:pt>
              </c:strCache>
            </c:strRef>
          </c:tx>
          <c:spPr>
            <a:solidFill>
              <a:srgbClr val="DDE89A"/>
            </a:solidFill>
            <a:ln w="25343">
              <a:noFill/>
            </a:ln>
          </c:spPr>
          <c:invertIfNegative val="0"/>
          <c:dLbls>
            <c:dLbl>
              <c:idx val="1"/>
              <c:layout>
                <c:manualLayout>
                  <c:x val="1.746230616840152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E22-4EBA-B145-61F15E935A8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Bielsko-Biała - Stara Fabryka, N=23</c:v>
                </c:pt>
                <c:pt idx="1">
                  <c:v>Chorzów - Muzeum Hutnictwa, N=33</c:v>
                </c:pt>
                <c:pt idx="2">
                  <c:v>Czeladź - GSW Elektrownia, N=22</c:v>
                </c:pt>
                <c:pt idx="3">
                  <c:v>Czerwionka - Leszczyny - Familoki, N=42</c:v>
                </c:pt>
                <c:pt idx="4">
                  <c:v>Częstochowa - Muzeum Historii Kolei, N=32</c:v>
                </c:pt>
                <c:pt idx="5">
                  <c:v>Gliwice - Nowe Gliwice, Oddział Odlewnictwa Artystycznego, N=72</c:v>
                </c:pt>
                <c:pt idx="6">
                  <c:v>Karchowice - Zabytkowa Stacja Wodociągowa Zawada, N=32</c:v>
                </c:pt>
                <c:pt idx="7">
                  <c:v>Katowice - Giszowiec, N=31</c:v>
                </c:pt>
                <c:pt idx="8">
                  <c:v>Katowice - Muzeum Śląskie, N=97</c:v>
                </c:pt>
                <c:pt idx="9">
                  <c:v>Łaziska Górne - Muzeum Energetyki, N=28</c:v>
                </c:pt>
                <c:pt idx="10">
                  <c:v>Tarnowskie Góry - Zabytkowa Kopalnia Srebra, N=32</c:v>
                </c:pt>
                <c:pt idx="11">
                  <c:v>Tychy - Muzeum Tyskich Browarów Książęcych, N=33</c:v>
                </c:pt>
                <c:pt idx="12">
                  <c:v>Zabrze - Szyb Maciej, N=49</c:v>
                </c:pt>
                <c:pt idx="13">
                  <c:v>Zabrze - Sztolnia Królowa Luiza, N=88</c:v>
                </c:pt>
                <c:pt idx="14">
                  <c:v>Żarki - Stary Młyn, N=22</c:v>
                </c:pt>
              </c:strCache>
            </c:strRef>
          </c:cat>
          <c:val>
            <c:numRef>
              <c:f>Sheet1!$C$2:$C$16</c:f>
              <c:numCache>
                <c:formatCode>0%</c:formatCode>
                <c:ptCount val="15"/>
                <c:pt idx="0">
                  <c:v>4.3478260869565216E-2</c:v>
                </c:pt>
                <c:pt idx="1">
                  <c:v>0.18181818181818182</c:v>
                </c:pt>
                <c:pt idx="2">
                  <c:v>4.5454545454545456E-2</c:v>
                </c:pt>
                <c:pt idx="3">
                  <c:v>0.19047619047619047</c:v>
                </c:pt>
                <c:pt idx="4">
                  <c:v>9.375E-2</c:v>
                </c:pt>
                <c:pt idx="5">
                  <c:v>0.1111111111111111</c:v>
                </c:pt>
                <c:pt idx="6">
                  <c:v>0.25</c:v>
                </c:pt>
                <c:pt idx="7">
                  <c:v>0.38709677419354838</c:v>
                </c:pt>
                <c:pt idx="8">
                  <c:v>0.1134020618556701</c:v>
                </c:pt>
                <c:pt idx="9">
                  <c:v>7.1428571428571425E-2</c:v>
                </c:pt>
                <c:pt idx="10">
                  <c:v>0.15625</c:v>
                </c:pt>
                <c:pt idx="11">
                  <c:v>0.15151515151515152</c:v>
                </c:pt>
                <c:pt idx="12">
                  <c:v>2.0408163265306121E-2</c:v>
                </c:pt>
                <c:pt idx="13">
                  <c:v>0.25</c:v>
                </c:pt>
                <c:pt idx="14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22-4EBA-B145-61F15E935A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Powyżej 2 godzin do 3 godzin</c:v>
                </c:pt>
              </c:strCache>
            </c:strRef>
          </c:tx>
          <c:spPr>
            <a:solidFill>
              <a:srgbClr val="84A64E"/>
            </a:solidFill>
          </c:spPr>
          <c:invertIfNegative val="0"/>
          <c:dLbls>
            <c:dLbl>
              <c:idx val="1"/>
              <c:layout>
                <c:manualLayout>
                  <c:x val="5.4866015987222582E-3"/>
                  <c:y val="3.648788127484044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E22-4EBA-B145-61F15E935A8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Bielsko-Biała - Stara Fabryka, N=23</c:v>
                </c:pt>
                <c:pt idx="1">
                  <c:v>Chorzów - Muzeum Hutnictwa, N=33</c:v>
                </c:pt>
                <c:pt idx="2">
                  <c:v>Czeladź - GSW Elektrownia, N=22</c:v>
                </c:pt>
                <c:pt idx="3">
                  <c:v>Czerwionka - Leszczyny - Familoki, N=42</c:v>
                </c:pt>
                <c:pt idx="4">
                  <c:v>Częstochowa - Muzeum Historii Kolei, N=32</c:v>
                </c:pt>
                <c:pt idx="5">
                  <c:v>Gliwice - Nowe Gliwice, Oddział Odlewnictwa Artystycznego, N=72</c:v>
                </c:pt>
                <c:pt idx="6">
                  <c:v>Karchowice - Zabytkowa Stacja Wodociągowa Zawada, N=32</c:v>
                </c:pt>
                <c:pt idx="7">
                  <c:v>Katowice - Giszowiec, N=31</c:v>
                </c:pt>
                <c:pt idx="8">
                  <c:v>Katowice - Muzeum Śląskie, N=97</c:v>
                </c:pt>
                <c:pt idx="9">
                  <c:v>Łaziska Górne - Muzeum Energetyki, N=28</c:v>
                </c:pt>
                <c:pt idx="10">
                  <c:v>Tarnowskie Góry - Zabytkowa Kopalnia Srebra, N=32</c:v>
                </c:pt>
                <c:pt idx="11">
                  <c:v>Tychy - Muzeum Tyskich Browarów Książęcych, N=33</c:v>
                </c:pt>
                <c:pt idx="12">
                  <c:v>Zabrze - Szyb Maciej, N=49</c:v>
                </c:pt>
                <c:pt idx="13">
                  <c:v>Zabrze - Sztolnia Królowa Luiza, N=88</c:v>
                </c:pt>
                <c:pt idx="14">
                  <c:v>Żarki - Stary Młyn, N=22</c:v>
                </c:pt>
              </c:strCache>
            </c:strRef>
          </c:cat>
          <c:val>
            <c:numRef>
              <c:f>Sheet1!$D$2:$D$16</c:f>
              <c:numCache>
                <c:formatCode>0%</c:formatCode>
                <c:ptCount val="15"/>
                <c:pt idx="0">
                  <c:v>8.6956521739130432E-2</c:v>
                </c:pt>
                <c:pt idx="1">
                  <c:v>9.0909090909090912E-2</c:v>
                </c:pt>
                <c:pt idx="2">
                  <c:v>9.0909090909090912E-2</c:v>
                </c:pt>
                <c:pt idx="3">
                  <c:v>0.21428571428571427</c:v>
                </c:pt>
                <c:pt idx="4">
                  <c:v>9.375E-2</c:v>
                </c:pt>
                <c:pt idx="5">
                  <c:v>0.18055555555555555</c:v>
                </c:pt>
                <c:pt idx="6">
                  <c:v>0.1875</c:v>
                </c:pt>
                <c:pt idx="7">
                  <c:v>9.6774193548387094E-2</c:v>
                </c:pt>
                <c:pt idx="8">
                  <c:v>0.24742268041237114</c:v>
                </c:pt>
                <c:pt idx="9">
                  <c:v>0.2857142857142857</c:v>
                </c:pt>
                <c:pt idx="10">
                  <c:v>0.1875</c:v>
                </c:pt>
                <c:pt idx="11">
                  <c:v>0.15151515151515152</c:v>
                </c:pt>
                <c:pt idx="12">
                  <c:v>4.0816326530612242E-2</c:v>
                </c:pt>
                <c:pt idx="13">
                  <c:v>0.18181818181818182</c:v>
                </c:pt>
                <c:pt idx="14">
                  <c:v>4.5454545454545456E-2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22-4EBA-B145-61F15E935A8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Powyżej 3 godzin do 5 godzin</c:v>
                </c:pt>
              </c:strCache>
            </c:strRef>
          </c:tx>
          <c:spPr>
            <a:solidFill>
              <a:srgbClr val="65873B"/>
            </a:solidFill>
          </c:spPr>
          <c:invertIfNegative val="0"/>
          <c:dLbls>
            <c:dLbl>
              <c:idx val="0"/>
              <c:layout>
                <c:manualLayout>
                  <c:x val="-1.3529836790989761E-2"/>
                  <c:y val="-1.12960441167008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E22-4EBA-B145-61F15E935A89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E22-4EBA-B145-61F15E935A8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Bielsko-Biała - Stara Fabryka, N=23</c:v>
                </c:pt>
                <c:pt idx="1">
                  <c:v>Chorzów - Muzeum Hutnictwa, N=33</c:v>
                </c:pt>
                <c:pt idx="2">
                  <c:v>Czeladź - GSW Elektrownia, N=22</c:v>
                </c:pt>
                <c:pt idx="3">
                  <c:v>Czerwionka - Leszczyny - Familoki, N=42</c:v>
                </c:pt>
                <c:pt idx="4">
                  <c:v>Częstochowa - Muzeum Historii Kolei, N=32</c:v>
                </c:pt>
                <c:pt idx="5">
                  <c:v>Gliwice - Nowe Gliwice, Oddział Odlewnictwa Artystycznego, N=72</c:v>
                </c:pt>
                <c:pt idx="6">
                  <c:v>Karchowice - Zabytkowa Stacja Wodociągowa Zawada, N=32</c:v>
                </c:pt>
                <c:pt idx="7">
                  <c:v>Katowice - Giszowiec, N=31</c:v>
                </c:pt>
                <c:pt idx="8">
                  <c:v>Katowice - Muzeum Śląskie, N=97</c:v>
                </c:pt>
                <c:pt idx="9">
                  <c:v>Łaziska Górne - Muzeum Energetyki, N=28</c:v>
                </c:pt>
                <c:pt idx="10">
                  <c:v>Tarnowskie Góry - Zabytkowa Kopalnia Srebra, N=32</c:v>
                </c:pt>
                <c:pt idx="11">
                  <c:v>Tychy - Muzeum Tyskich Browarów Książęcych, N=33</c:v>
                </c:pt>
                <c:pt idx="12">
                  <c:v>Zabrze - Szyb Maciej, N=49</c:v>
                </c:pt>
                <c:pt idx="13">
                  <c:v>Zabrze - Sztolnia Królowa Luiza, N=88</c:v>
                </c:pt>
                <c:pt idx="14">
                  <c:v>Żarki - Stary Młyn, N=22</c:v>
                </c:pt>
              </c:strCache>
            </c:strRef>
          </c:cat>
          <c:val>
            <c:numRef>
              <c:f>Sheet1!$E$2:$E$16</c:f>
              <c:numCache>
                <c:formatCode>0%</c:formatCode>
                <c:ptCount val="15"/>
                <c:pt idx="0">
                  <c:v>0.17391304347826086</c:v>
                </c:pt>
                <c:pt idx="1">
                  <c:v>0.18181818181818182</c:v>
                </c:pt>
                <c:pt idx="2">
                  <c:v>0.36363636363636365</c:v>
                </c:pt>
                <c:pt idx="3">
                  <c:v>0.38095238095238093</c:v>
                </c:pt>
                <c:pt idx="4">
                  <c:v>0.40625</c:v>
                </c:pt>
                <c:pt idx="5">
                  <c:v>0.2361111111111111</c:v>
                </c:pt>
                <c:pt idx="6">
                  <c:v>0.25</c:v>
                </c:pt>
                <c:pt idx="7">
                  <c:v>0.19354838709677419</c:v>
                </c:pt>
                <c:pt idx="8">
                  <c:v>0.28865979381443296</c:v>
                </c:pt>
                <c:pt idx="9">
                  <c:v>0.14285714285714285</c:v>
                </c:pt>
                <c:pt idx="10">
                  <c:v>0.34375</c:v>
                </c:pt>
                <c:pt idx="11">
                  <c:v>0.33333333333333331</c:v>
                </c:pt>
                <c:pt idx="12">
                  <c:v>6.1224489795918366E-2</c:v>
                </c:pt>
                <c:pt idx="13">
                  <c:v>0.19318181818181818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E22-4EBA-B145-61F15E935A8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Powyżej 5 godzin i więcej</c:v>
                </c:pt>
              </c:strCache>
            </c:strRef>
          </c:tx>
          <c:spPr>
            <a:solidFill>
              <a:srgbClr val="276031"/>
            </a:solidFill>
          </c:spPr>
          <c:invertIfNegative val="0"/>
          <c:dLbls>
            <c:dLbl>
              <c:idx val="0"/>
              <c:layout>
                <c:manualLayout>
                  <c:x val="-1.2135579003528341E-2"/>
                  <c:y val="-8.04114000491544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E22-4EBA-B145-61F15E935A89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E22-4EBA-B145-61F15E935A89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E22-4EBA-B145-61F15E935A89}"/>
                </c:ext>
              </c:extLst>
            </c:dLbl>
            <c:dLbl>
              <c:idx val="9"/>
              <c:layout>
                <c:manualLayout>
                  <c:x val="6.9849224673606139E-3"/>
                  <c:y val="5.689555999154217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E22-4EBA-B145-61F15E935A8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Bielsko-Biała - Stara Fabryka, N=23</c:v>
                </c:pt>
                <c:pt idx="1">
                  <c:v>Chorzów - Muzeum Hutnictwa, N=33</c:v>
                </c:pt>
                <c:pt idx="2">
                  <c:v>Czeladź - GSW Elektrownia, N=22</c:v>
                </c:pt>
                <c:pt idx="3">
                  <c:v>Czerwionka - Leszczyny - Familoki, N=42</c:v>
                </c:pt>
                <c:pt idx="4">
                  <c:v>Częstochowa - Muzeum Historii Kolei, N=32</c:v>
                </c:pt>
                <c:pt idx="5">
                  <c:v>Gliwice - Nowe Gliwice, Oddział Odlewnictwa Artystycznego, N=72</c:v>
                </c:pt>
                <c:pt idx="6">
                  <c:v>Karchowice - Zabytkowa Stacja Wodociągowa Zawada, N=32</c:v>
                </c:pt>
                <c:pt idx="7">
                  <c:v>Katowice - Giszowiec, N=31</c:v>
                </c:pt>
                <c:pt idx="8">
                  <c:v>Katowice - Muzeum Śląskie, N=97</c:v>
                </c:pt>
                <c:pt idx="9">
                  <c:v>Łaziska Górne - Muzeum Energetyki, N=28</c:v>
                </c:pt>
                <c:pt idx="10">
                  <c:v>Tarnowskie Góry - Zabytkowa Kopalnia Srebra, N=32</c:v>
                </c:pt>
                <c:pt idx="11">
                  <c:v>Tychy - Muzeum Tyskich Browarów Książęcych, N=33</c:v>
                </c:pt>
                <c:pt idx="12">
                  <c:v>Zabrze - Szyb Maciej, N=49</c:v>
                </c:pt>
                <c:pt idx="13">
                  <c:v>Zabrze - Sztolnia Królowa Luiza, N=88</c:v>
                </c:pt>
                <c:pt idx="14">
                  <c:v>Żarki - Stary Młyn, N=22</c:v>
                </c:pt>
              </c:strCache>
            </c:strRef>
          </c:cat>
          <c:val>
            <c:numRef>
              <c:f>Sheet1!$F$2:$F$16</c:f>
              <c:numCache>
                <c:formatCode>0%</c:formatCode>
                <c:ptCount val="15"/>
                <c:pt idx="0">
                  <c:v>0.69565217391304346</c:v>
                </c:pt>
                <c:pt idx="1">
                  <c:v>6.0606060606060608E-2</c:v>
                </c:pt>
                <c:pt idx="2">
                  <c:v>0.5</c:v>
                </c:pt>
                <c:pt idx="3">
                  <c:v>7.1428571428571425E-2</c:v>
                </c:pt>
                <c:pt idx="4">
                  <c:v>0.25</c:v>
                </c:pt>
                <c:pt idx="5">
                  <c:v>0.20833333333333334</c:v>
                </c:pt>
                <c:pt idx="6">
                  <c:v>0.125</c:v>
                </c:pt>
                <c:pt idx="7">
                  <c:v>6.4516129032258063E-2</c:v>
                </c:pt>
                <c:pt idx="8">
                  <c:v>0.16494845360824742</c:v>
                </c:pt>
                <c:pt idx="9">
                  <c:v>0.5</c:v>
                </c:pt>
                <c:pt idx="10">
                  <c:v>0.15625</c:v>
                </c:pt>
                <c:pt idx="11">
                  <c:v>0.30303030303030304</c:v>
                </c:pt>
                <c:pt idx="12">
                  <c:v>4.0816326530612242E-2</c:v>
                </c:pt>
                <c:pt idx="13">
                  <c:v>0.20454545454545456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E22-4EBA-B145-61F15E935A8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Bielsko-Biała - Stara Fabryka, N=23</c:v>
                </c:pt>
                <c:pt idx="1">
                  <c:v>Chorzów - Muzeum Hutnictwa, N=33</c:v>
                </c:pt>
                <c:pt idx="2">
                  <c:v>Czeladź - GSW Elektrownia, N=22</c:v>
                </c:pt>
                <c:pt idx="3">
                  <c:v>Czerwionka - Leszczyny - Familoki, N=42</c:v>
                </c:pt>
                <c:pt idx="4">
                  <c:v>Częstochowa - Muzeum Historii Kolei, N=32</c:v>
                </c:pt>
                <c:pt idx="5">
                  <c:v>Gliwice - Nowe Gliwice, Oddział Odlewnictwa Artystycznego, N=72</c:v>
                </c:pt>
                <c:pt idx="6">
                  <c:v>Karchowice - Zabytkowa Stacja Wodociągowa Zawada, N=32</c:v>
                </c:pt>
                <c:pt idx="7">
                  <c:v>Katowice - Giszowiec, N=31</c:v>
                </c:pt>
                <c:pt idx="8">
                  <c:v>Katowice - Muzeum Śląskie, N=97</c:v>
                </c:pt>
                <c:pt idx="9">
                  <c:v>Łaziska Górne - Muzeum Energetyki, N=28</c:v>
                </c:pt>
                <c:pt idx="10">
                  <c:v>Tarnowskie Góry - Zabytkowa Kopalnia Srebra, N=32</c:v>
                </c:pt>
                <c:pt idx="11">
                  <c:v>Tychy - Muzeum Tyskich Browarów Książęcych, N=33</c:v>
                </c:pt>
                <c:pt idx="12">
                  <c:v>Zabrze - Szyb Maciej, N=49</c:v>
                </c:pt>
                <c:pt idx="13">
                  <c:v>Zabrze - Sztolnia Królowa Luiza, N=88</c:v>
                </c:pt>
                <c:pt idx="14">
                  <c:v>Żarki - Stary Młyn, N=22</c:v>
                </c:pt>
              </c:strCache>
            </c:strRef>
          </c:cat>
          <c:val>
            <c:numRef>
              <c:f>Sheet1!$G$2:$G$16</c:f>
              <c:numCache>
                <c:formatCode>0%</c:formatCode>
                <c:ptCount val="15"/>
                <c:pt idx="1">
                  <c:v>9.0909090909090912E-2</c:v>
                </c:pt>
                <c:pt idx="5">
                  <c:v>0.20833333333333334</c:v>
                </c:pt>
                <c:pt idx="6">
                  <c:v>0.125</c:v>
                </c:pt>
                <c:pt idx="7">
                  <c:v>6.4516129032258063E-2</c:v>
                </c:pt>
                <c:pt idx="8">
                  <c:v>0.15463917525773196</c:v>
                </c:pt>
                <c:pt idx="10">
                  <c:v>0.125</c:v>
                </c:pt>
                <c:pt idx="11">
                  <c:v>3.0303030303030304E-2</c:v>
                </c:pt>
                <c:pt idx="12">
                  <c:v>0.83673469387755106</c:v>
                </c:pt>
                <c:pt idx="13">
                  <c:v>7.9545454545454544E-2</c:v>
                </c:pt>
                <c:pt idx="14">
                  <c:v>0.77272727272727271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E22-4EBA-B145-61F15E935A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150207488"/>
        <c:axId val="149848832"/>
      </c:barChart>
      <c:catAx>
        <c:axId val="1502074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0"/>
            </a:pPr>
            <a:endParaRPr lang="pl-PL"/>
          </a:p>
        </c:txPr>
        <c:crossAx val="149848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984883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0207488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8.7871012131765333E-2"/>
          <c:y val="4.7808308037458204E-2"/>
          <c:w val="0.87464352409239854"/>
          <c:h val="0.11666074210653463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485863710616595"/>
          <c:y val="0"/>
          <c:w val="0.6351413628938366"/>
          <c:h val="0.9894179894179854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Edycja 2014, N=463</c:v>
                </c:pt>
              </c:strCache>
            </c:strRef>
          </c:tx>
          <c:spPr>
            <a:solidFill>
              <a:srgbClr val="DDE89A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1.1215117638030206E-3"/>
                  <c:y val="1.0180472140628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DD-4A28-86E3-F55ABA7CC21D}"/>
                </c:ext>
              </c:extLst>
            </c:dLbl>
            <c:dLbl>
              <c:idx val="10"/>
              <c:layout>
                <c:manualLayout>
                  <c:x val="2.7617322834646452E-3"/>
                  <c:y val="-9.696446954731417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DD-4A28-86E3-F55ABA7CC21D}"/>
                </c:ext>
              </c:extLst>
            </c:dLbl>
            <c:dLbl>
              <c:idx val="11"/>
              <c:layout>
                <c:manualLayout>
                  <c:x val="-4.7406299212598675E-3"/>
                  <c:y val="1.75393005202971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DD-4A28-86E3-F55ABA7CC21D}"/>
                </c:ext>
              </c:extLst>
            </c:dLbl>
            <c:dLbl>
              <c:idx val="12"/>
              <c:layout>
                <c:manualLayout>
                  <c:x val="-2.9907259816513957E-3"/>
                  <c:y val="1.0645003662493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DD-4A28-86E3-F55ABA7CC21D}"/>
                </c:ext>
              </c:extLst>
            </c:dLbl>
            <c:dLbl>
              <c:idx val="13"/>
              <c:layout>
                <c:manualLayout>
                  <c:x val="2.8983411245393441E-3"/>
                  <c:y val="8.00122961855451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DD-4A28-86E3-F55ABA7CC21D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DD-4A28-86E3-F55ABA7CC21D}"/>
                </c:ext>
              </c:extLst>
            </c:dLbl>
            <c:dLbl>
              <c:idx val="1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DD-4A28-86E3-F55ABA7CC21D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DD-4A28-86E3-F55ABA7CC21D}"/>
                </c:ext>
              </c:extLst>
            </c:dLbl>
            <c:dLbl>
              <c:idx val="21"/>
              <c:layout>
                <c:manualLayout>
                  <c:xMode val="edge"/>
                  <c:yMode val="edge"/>
                  <c:x val="0.1934032983508251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DD-4A28-86E3-F55ABA7CC21D}"/>
                </c:ext>
              </c:extLst>
            </c:dLbl>
            <c:dLbl>
              <c:idx val="22"/>
              <c:layout>
                <c:manualLayout>
                  <c:xMode val="edge"/>
                  <c:yMode val="edge"/>
                  <c:x val="0.194902548725637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DD-4A28-86E3-F55ABA7CC21D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17241379310344884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DD-4A28-86E3-F55ABA7CC21D}"/>
                </c:ext>
              </c:extLst>
            </c:dLbl>
            <c:dLbl>
              <c:idx val="24"/>
              <c:layout>
                <c:manualLayout>
                  <c:xMode val="edge"/>
                  <c:yMode val="edge"/>
                  <c:x val="0.16941529235382388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DD-4A28-86E3-F55ABA7CC21D}"/>
                </c:ext>
              </c:extLst>
            </c:dLbl>
            <c:numFmt formatCode="0%" sourceLinked="0"/>
            <c:spPr>
              <a:noFill/>
              <a:ln w="25399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0 zł (brak wydatków)</c:v>
                </c:pt>
                <c:pt idx="1">
                  <c:v>10 zł lub mniej</c:v>
                </c:pt>
                <c:pt idx="2">
                  <c:v>11-20 zł</c:v>
                </c:pt>
                <c:pt idx="3">
                  <c:v>21-30 zł</c:v>
                </c:pt>
                <c:pt idx="4">
                  <c:v>Powyżej 30 zł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0.26800000000000002</c:v>
                </c:pt>
                <c:pt idx="1">
                  <c:v>0.28900000000000003</c:v>
                </c:pt>
                <c:pt idx="2">
                  <c:v>0.27900000000000003</c:v>
                </c:pt>
                <c:pt idx="3">
                  <c:v>8.4000000000000019E-2</c:v>
                </c:pt>
                <c:pt idx="4">
                  <c:v>8.0000000000000016E-2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DDD-4A28-86E3-F55ABA7CC21D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Edycja 2015, N=474</c:v>
                </c:pt>
              </c:strCache>
            </c:strRef>
          </c:tx>
          <c:spPr>
            <a:solidFill>
              <a:srgbClr val="84A64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 zł (brak wydatków)</c:v>
                </c:pt>
                <c:pt idx="1">
                  <c:v>10 zł lub mniej</c:v>
                </c:pt>
                <c:pt idx="2">
                  <c:v>11-20 zł</c:v>
                </c:pt>
                <c:pt idx="3">
                  <c:v>21-30 zł</c:v>
                </c:pt>
                <c:pt idx="4">
                  <c:v>Powyżej 30 zł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0.21700000000000003</c:v>
                </c:pt>
                <c:pt idx="1">
                  <c:v>0.31000000000000005</c:v>
                </c:pt>
                <c:pt idx="2">
                  <c:v>0.28500000000000003</c:v>
                </c:pt>
                <c:pt idx="3">
                  <c:v>0.10100000000000002</c:v>
                </c:pt>
                <c:pt idx="4">
                  <c:v>8.6000000000000021E-2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DDD-4A28-86E3-F55ABA7CC2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Edycja 2016, N=482</c:v>
                </c:pt>
              </c:strCache>
            </c:strRef>
          </c:tx>
          <c:spPr>
            <a:solidFill>
              <a:srgbClr val="477237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0 zł (brak wydatków)</c:v>
                </c:pt>
                <c:pt idx="1">
                  <c:v>10 zł lub mniej</c:v>
                </c:pt>
                <c:pt idx="2">
                  <c:v>11-20 zł</c:v>
                </c:pt>
                <c:pt idx="3">
                  <c:v>21-30 zł</c:v>
                </c:pt>
                <c:pt idx="4">
                  <c:v>Powyżej 30 zł</c:v>
                </c:pt>
              </c:strCache>
            </c:strRef>
          </c:cat>
          <c:val>
            <c:numRef>
              <c:f>Sheet1!$D$2:$D$6</c:f>
              <c:numCache>
                <c:formatCode>####.0%</c:formatCode>
                <c:ptCount val="5"/>
                <c:pt idx="0">
                  <c:v>0.21991701244813283</c:v>
                </c:pt>
                <c:pt idx="1">
                  <c:v>0.27385892116182581</c:v>
                </c:pt>
                <c:pt idx="2">
                  <c:v>0.26141078838174286</c:v>
                </c:pt>
                <c:pt idx="3">
                  <c:v>0.13070539419087143</c:v>
                </c:pt>
                <c:pt idx="4">
                  <c:v>0.11410788381742737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DDD-4A28-86E3-F55ABA7CC21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Edycja 2017, N=426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0 zł (brak wydatków)</c:v>
                </c:pt>
                <c:pt idx="1">
                  <c:v>10 zł lub mniej</c:v>
                </c:pt>
                <c:pt idx="2">
                  <c:v>11-20 zł</c:v>
                </c:pt>
                <c:pt idx="3">
                  <c:v>21-30 zł</c:v>
                </c:pt>
                <c:pt idx="4">
                  <c:v>Powyżej 30 zł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 formatCode="###0%">
                  <c:v>0.29812206572769961</c:v>
                </c:pt>
                <c:pt idx="1">
                  <c:v>0.13849765258215968</c:v>
                </c:pt>
                <c:pt idx="2">
                  <c:v>0.26760563380281688</c:v>
                </c:pt>
                <c:pt idx="3">
                  <c:v>6.8075117370892016E-2</c:v>
                </c:pt>
                <c:pt idx="4">
                  <c:v>0.22769953051643196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DDD-4A28-86E3-F55ABA7CC2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49976960"/>
        <c:axId val="149978496"/>
      </c:barChart>
      <c:catAx>
        <c:axId val="1499769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pl-PL"/>
          </a:p>
        </c:txPr>
        <c:crossAx val="149978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9978496"/>
        <c:scaling>
          <c:orientation val="minMax"/>
          <c:max val="0.60000000000000064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9976960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legend>
      <c:legendPos val="r"/>
      <c:layout>
        <c:manualLayout>
          <c:xMode val="edge"/>
          <c:yMode val="edge"/>
          <c:x val="0.67697034980313564"/>
          <c:y val="0.66530392634436664"/>
          <c:w val="0.31565264988372582"/>
          <c:h val="0.3346960736556346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20022646883735"/>
          <c:y val="0"/>
          <c:w val="0.61635805423578605"/>
          <c:h val="0.9894179894179854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Edycja 2014, n=271</c:v>
                </c:pt>
              </c:strCache>
            </c:strRef>
          </c:tx>
          <c:spPr>
            <a:solidFill>
              <a:srgbClr val="DDE89A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1.1215117638030206E-3"/>
                  <c:y val="1.0180472140628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31-41EF-AC79-D6D817DF5CE6}"/>
                </c:ext>
              </c:extLst>
            </c:dLbl>
            <c:dLbl>
              <c:idx val="10"/>
              <c:layout>
                <c:manualLayout>
                  <c:x val="2.7617322834646452E-3"/>
                  <c:y val="-9.696446954731417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31-41EF-AC79-D6D817DF5CE6}"/>
                </c:ext>
              </c:extLst>
            </c:dLbl>
            <c:dLbl>
              <c:idx val="11"/>
              <c:layout>
                <c:manualLayout>
                  <c:x val="-4.7406299212598675E-3"/>
                  <c:y val="1.75393005202971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31-41EF-AC79-D6D817DF5CE6}"/>
                </c:ext>
              </c:extLst>
            </c:dLbl>
            <c:dLbl>
              <c:idx val="12"/>
              <c:layout>
                <c:manualLayout>
                  <c:x val="-2.9907259816513957E-3"/>
                  <c:y val="1.0645003662493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31-41EF-AC79-D6D817DF5CE6}"/>
                </c:ext>
              </c:extLst>
            </c:dLbl>
            <c:dLbl>
              <c:idx val="13"/>
              <c:layout>
                <c:manualLayout>
                  <c:x val="2.8983411245393441E-3"/>
                  <c:y val="8.00122961855451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31-41EF-AC79-D6D817DF5CE6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31-41EF-AC79-D6D817DF5CE6}"/>
                </c:ext>
              </c:extLst>
            </c:dLbl>
            <c:dLbl>
              <c:idx val="1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31-41EF-AC79-D6D817DF5CE6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31-41EF-AC79-D6D817DF5CE6}"/>
                </c:ext>
              </c:extLst>
            </c:dLbl>
            <c:dLbl>
              <c:idx val="21"/>
              <c:layout>
                <c:manualLayout>
                  <c:xMode val="edge"/>
                  <c:yMode val="edge"/>
                  <c:x val="0.1934032983508251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31-41EF-AC79-D6D817DF5CE6}"/>
                </c:ext>
              </c:extLst>
            </c:dLbl>
            <c:dLbl>
              <c:idx val="22"/>
              <c:layout>
                <c:manualLayout>
                  <c:xMode val="edge"/>
                  <c:yMode val="edge"/>
                  <c:x val="0.194902548725637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31-41EF-AC79-D6D817DF5CE6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17241379310344884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C31-41EF-AC79-D6D817DF5CE6}"/>
                </c:ext>
              </c:extLst>
            </c:dLbl>
            <c:dLbl>
              <c:idx val="24"/>
              <c:layout>
                <c:manualLayout>
                  <c:xMode val="edge"/>
                  <c:yMode val="edge"/>
                  <c:x val="0.16941529235382388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C31-41EF-AC79-D6D817DF5CE6}"/>
                </c:ext>
              </c:extLst>
            </c:dLbl>
            <c:numFmt formatCode="0%" sourceLinked="0"/>
            <c:spPr>
              <a:noFill/>
              <a:ln w="25399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0 zł (brak wydatków)</c:v>
                </c:pt>
                <c:pt idx="1">
                  <c:v>10 zł lub mniej</c:v>
                </c:pt>
                <c:pt idx="2">
                  <c:v>11-20 zł</c:v>
                </c:pt>
                <c:pt idx="3">
                  <c:v>21-30 zł</c:v>
                </c:pt>
                <c:pt idx="4">
                  <c:v>Powyżej 30 zł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0.2140000000000003</c:v>
                </c:pt>
                <c:pt idx="1">
                  <c:v>0.31000000000000061</c:v>
                </c:pt>
                <c:pt idx="2">
                  <c:v>0.22500000000000001</c:v>
                </c:pt>
                <c:pt idx="3">
                  <c:v>0.1</c:v>
                </c:pt>
                <c:pt idx="4">
                  <c:v>0.1510000000000003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C31-41EF-AC79-D6D817DF5CE6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Edycja 2015, n=335</c:v>
                </c:pt>
              </c:strCache>
            </c:strRef>
          </c:tx>
          <c:spPr>
            <a:solidFill>
              <a:srgbClr val="84A64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0 zł (brak wydatków)</c:v>
                </c:pt>
                <c:pt idx="1">
                  <c:v>10 zł lub mniej</c:v>
                </c:pt>
                <c:pt idx="2">
                  <c:v>11-20 zł</c:v>
                </c:pt>
                <c:pt idx="3">
                  <c:v>21-30 zł</c:v>
                </c:pt>
                <c:pt idx="4">
                  <c:v>Powyżej 30 zł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0.13100000000000001</c:v>
                </c:pt>
                <c:pt idx="1">
                  <c:v>0.224</c:v>
                </c:pt>
                <c:pt idx="2">
                  <c:v>0.35800000000000032</c:v>
                </c:pt>
                <c:pt idx="3">
                  <c:v>0.11600000000000002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C31-41EF-AC79-D6D817DF5C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Edycja 2016, n=264</c:v>
                </c:pt>
              </c:strCache>
            </c:strRef>
          </c:tx>
          <c:spPr>
            <a:solidFill>
              <a:srgbClr val="477237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0 zł (brak wydatków)</c:v>
                </c:pt>
                <c:pt idx="1">
                  <c:v>10 zł lub mniej</c:v>
                </c:pt>
                <c:pt idx="2">
                  <c:v>11-20 zł</c:v>
                </c:pt>
                <c:pt idx="3">
                  <c:v>21-30 zł</c:v>
                </c:pt>
                <c:pt idx="4">
                  <c:v>Powyżej 30 zł</c:v>
                </c:pt>
              </c:strCache>
            </c:strRef>
          </c:cat>
          <c:val>
            <c:numRef>
              <c:f>Sheet1!$D$2:$D$6</c:f>
              <c:numCache>
                <c:formatCode>####.0%</c:formatCode>
                <c:ptCount val="5"/>
                <c:pt idx="0">
                  <c:v>0.22348484848484848</c:v>
                </c:pt>
                <c:pt idx="1">
                  <c:v>0.30303030303030332</c:v>
                </c:pt>
                <c:pt idx="2">
                  <c:v>0.24242424242424282</c:v>
                </c:pt>
                <c:pt idx="3">
                  <c:v>6.43939393939396E-2</c:v>
                </c:pt>
                <c:pt idx="4">
                  <c:v>0.16666666666666669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C31-41EF-AC79-D6D817DF5CE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Edycja 2017, n=294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0 zł (brak wydatków)</c:v>
                </c:pt>
                <c:pt idx="1">
                  <c:v>10 zł lub mniej</c:v>
                </c:pt>
                <c:pt idx="2">
                  <c:v>11-20 zł</c:v>
                </c:pt>
                <c:pt idx="3">
                  <c:v>21-30 zł</c:v>
                </c:pt>
                <c:pt idx="4">
                  <c:v>Powyżej 30 zł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 formatCode="###0%">
                  <c:v>0.32312925170068102</c:v>
                </c:pt>
                <c:pt idx="1">
                  <c:v>9.1836734693877556E-2</c:v>
                </c:pt>
                <c:pt idx="2">
                  <c:v>0.20748299319727953</c:v>
                </c:pt>
                <c:pt idx="3">
                  <c:v>8.5034013605442244E-2</c:v>
                </c:pt>
                <c:pt idx="4">
                  <c:v>0.2925170068027213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C31-41EF-AC79-D6D817DF5C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50104704"/>
        <c:axId val="150118784"/>
      </c:barChart>
      <c:catAx>
        <c:axId val="150104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pl-PL"/>
          </a:p>
        </c:txPr>
        <c:crossAx val="150118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118784"/>
        <c:scaling>
          <c:orientation val="minMax"/>
          <c:max val="0.60000000000000064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0104704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legend>
      <c:legendPos val="r"/>
      <c:layout>
        <c:manualLayout>
          <c:xMode val="edge"/>
          <c:yMode val="edge"/>
          <c:x val="0.67529862683154063"/>
          <c:y val="0.7002385151649817"/>
          <c:w val="0.2977384302902788"/>
          <c:h val="0.2997614848350183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15777715558629"/>
          <c:y val="0.18591707437025909"/>
          <c:w val="0.80906944649839097"/>
          <c:h val="0.37664549828866367"/>
        </c:manualLayout>
      </c:layout>
      <c:lineChart>
        <c:grouping val="standard"/>
        <c:varyColors val="0"/>
        <c:ser>
          <c:idx val="6"/>
          <c:order val="0"/>
          <c:tx>
            <c:strRef>
              <c:f>Sheet1!$B$1</c:f>
              <c:strCache>
                <c:ptCount val="1"/>
                <c:pt idx="0">
                  <c:v>Wydatki poniesione</c:v>
                </c:pt>
              </c:strCache>
            </c:strRef>
          </c:tx>
          <c:spPr>
            <a:ln w="38100">
              <a:solidFill>
                <a:srgbClr val="276031"/>
              </a:solidFill>
            </a:ln>
          </c:spPr>
          <c:marker>
            <c:symbol val="triangle"/>
            <c:size val="7"/>
            <c:spPr>
              <a:solidFill>
                <a:srgbClr val="276031"/>
              </a:solidFill>
              <a:ln>
                <a:solidFill>
                  <a:srgbClr val="276031"/>
                </a:solidFill>
              </a:ln>
            </c:spPr>
          </c:marker>
          <c:dLbls>
            <c:dLbl>
              <c:idx val="0"/>
              <c:layout>
                <c:manualLayout>
                  <c:x val="-3.4584074458776252E-2"/>
                  <c:y val="4.4942752177856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61E-4A6C-8113-D69BD3A95933}"/>
                </c:ext>
              </c:extLst>
            </c:dLbl>
            <c:dLbl>
              <c:idx val="1"/>
              <c:layout>
                <c:manualLayout>
                  <c:x val="-2.2656782006536081E-2"/>
                  <c:y val="3.5373671372449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61E-4A6C-8113-D69BD3A95933}"/>
                </c:ext>
              </c:extLst>
            </c:dLbl>
            <c:dLbl>
              <c:idx val="2"/>
              <c:layout>
                <c:manualLayout>
                  <c:x val="-2.1196879352863778E-2"/>
                  <c:y val="-3.6071505154988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61E-4A6C-8113-D69BD3A95933}"/>
                </c:ext>
              </c:extLst>
            </c:dLbl>
            <c:dLbl>
              <c:idx val="3"/>
              <c:layout>
                <c:manualLayout>
                  <c:x val="-2.2706700202653852E-2"/>
                  <c:y val="-3.5246635847517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61E-4A6C-8113-D69BD3A95933}"/>
                </c:ext>
              </c:extLst>
            </c:dLbl>
            <c:dLbl>
              <c:idx val="4"/>
              <c:layout>
                <c:manualLayout>
                  <c:x val="-2.859541068237708E-2"/>
                  <c:y val="3.5517873860209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1E-4A6C-8113-D69BD3A95933}"/>
                </c:ext>
              </c:extLst>
            </c:dLbl>
            <c:dLbl>
              <c:idx val="5"/>
              <c:layout>
                <c:manualLayout>
                  <c:x val="-3.4559056908497143E-2"/>
                  <c:y val="6.4587297800610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1E-4A6C-8113-D69BD3A95933}"/>
                </c:ext>
              </c:extLst>
            </c:dLbl>
            <c:dLbl>
              <c:idx val="6"/>
              <c:layout>
                <c:manualLayout>
                  <c:x val="-3.2937311478393745E-2"/>
                  <c:y val="4.4036793954961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1E-4A6C-8113-D69BD3A95933}"/>
                </c:ext>
              </c:extLst>
            </c:dLbl>
            <c:dLbl>
              <c:idx val="7"/>
              <c:layout>
                <c:manualLayout>
                  <c:x val="-3.1489964630561529E-2"/>
                  <c:y val="5.5779939009618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1E-4A6C-8113-D69BD3A95933}"/>
                </c:ext>
              </c:extLst>
            </c:dLbl>
            <c:dLbl>
              <c:idx val="8"/>
              <c:layout>
                <c:manualLayout>
                  <c:x val="-2.4029240138672046E-2"/>
                  <c:y val="5.042165875587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1E-4A6C-8113-D69BD3A95933}"/>
                </c:ext>
              </c:extLst>
            </c:dLbl>
            <c:dLbl>
              <c:idx val="9"/>
              <c:layout>
                <c:manualLayout>
                  <c:x val="-2.8209041506337001E-2"/>
                  <c:y val="4.9908366482290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1E-4A6C-8113-D69BD3A95933}"/>
                </c:ext>
              </c:extLst>
            </c:dLbl>
            <c:dLbl>
              <c:idx val="10"/>
              <c:layout>
                <c:manualLayout>
                  <c:x val="-2.0785609530985228E-2"/>
                  <c:y val="5.0871433181984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61E-4A6C-8113-D69BD3A95933}"/>
                </c:ext>
              </c:extLst>
            </c:dLbl>
            <c:dLbl>
              <c:idx val="11"/>
              <c:layout>
                <c:manualLayout>
                  <c:x val="-3.1178414296477844E-2"/>
                  <c:y val="6.5406128376836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61E-4A6C-8113-D69BD3A95933}"/>
                </c:ext>
              </c:extLst>
            </c:dLbl>
            <c:dLbl>
              <c:idx val="12"/>
              <c:layout>
                <c:manualLayout>
                  <c:x val="-2.6724355111266737E-2"/>
                  <c:y val="6.0561229978552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61E-4A6C-8113-D69BD3A9593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27603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Do godziny 15</c:v>
                </c:pt>
                <c:pt idx="1">
                  <c:v>Od  godziny 15 do 17</c:v>
                </c:pt>
                <c:pt idx="2">
                  <c:v>Po godzinie 17 do 19</c:v>
                </c:pt>
                <c:pt idx="3">
                  <c:v>Po godzinie 19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27.052173913043479</c:v>
                </c:pt>
                <c:pt idx="1">
                  <c:v>20.044247787610619</c:v>
                </c:pt>
                <c:pt idx="2">
                  <c:v>24.321428571428573</c:v>
                </c:pt>
                <c:pt idx="3">
                  <c:v>30.814814814814813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861E-4A6C-8113-D69BD3A95933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Wydatki planowane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square"/>
            <c:size val="6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dLbls>
            <c:dLbl>
              <c:idx val="0"/>
              <c:layout>
                <c:manualLayout>
                  <c:x val="-4.3242835657491027E-2"/>
                  <c:y val="-2.514284379513545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61E-4A6C-8113-D69BD3A95933}"/>
                </c:ext>
              </c:extLst>
            </c:dLbl>
            <c:dLbl>
              <c:idx val="1"/>
              <c:layout>
                <c:manualLayout>
                  <c:x val="-2.2569454389440243E-2"/>
                  <c:y val="-3.4202693763509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61E-4A6C-8113-D69BD3A95933}"/>
                </c:ext>
              </c:extLst>
            </c:dLbl>
            <c:dLbl>
              <c:idx val="2"/>
              <c:layout>
                <c:manualLayout>
                  <c:x val="-4.6909075817790401E-3"/>
                  <c:y val="-4.8325508746101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61E-4A6C-8113-D69BD3A95933}"/>
                </c:ext>
              </c:extLst>
            </c:dLbl>
            <c:dLbl>
              <c:idx val="3"/>
              <c:layout>
                <c:manualLayout>
                  <c:x val="-4.6285975149623071E-3"/>
                  <c:y val="-2.1975619860878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61E-4A6C-8113-D69BD3A95933}"/>
                </c:ext>
              </c:extLst>
            </c:dLbl>
            <c:dLbl>
              <c:idx val="4"/>
              <c:layout>
                <c:manualLayout>
                  <c:x val="-7.6603972763603437E-3"/>
                  <c:y val="1.4823100170372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61E-4A6C-8113-D69BD3A95933}"/>
                </c:ext>
              </c:extLst>
            </c:dLbl>
            <c:dLbl>
              <c:idx val="5"/>
              <c:layout>
                <c:manualLayout>
                  <c:x val="-2.8446006807345582E-2"/>
                  <c:y val="-2.1513637816759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61E-4A6C-8113-D69BD3A95933}"/>
                </c:ext>
              </c:extLst>
            </c:dLbl>
            <c:dLbl>
              <c:idx val="6"/>
              <c:layout>
                <c:manualLayout>
                  <c:x val="-2.6948709391413032E-2"/>
                  <c:y val="-2.0550503845648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61E-4A6C-8113-D69BD3A95933}"/>
                </c:ext>
              </c:extLst>
            </c:dLbl>
            <c:dLbl>
              <c:idx val="7"/>
              <c:layout>
                <c:manualLayout>
                  <c:x val="-2.9818464939481468E-2"/>
                  <c:y val="-2.6422076372977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61E-4A6C-8113-D69BD3A95933}"/>
                </c:ext>
              </c:extLst>
            </c:dLbl>
            <c:dLbl>
              <c:idx val="8"/>
              <c:layout>
                <c:manualLayout>
                  <c:x val="-2.8383696740528833E-2"/>
                  <c:y val="2.8267502481579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61E-4A6C-8113-D69BD3A95933}"/>
                </c:ext>
              </c:extLst>
            </c:dLbl>
            <c:dLbl>
              <c:idx val="9"/>
              <c:layout>
                <c:manualLayout>
                  <c:x val="-2.9693727901407476E-2"/>
                  <c:y val="-2.1144548115944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61E-4A6C-8113-D69BD3A95933}"/>
                </c:ext>
              </c:extLst>
            </c:dLbl>
            <c:dLbl>
              <c:idx val="10"/>
              <c:layout>
                <c:manualLayout>
                  <c:x val="-2.3754982321125866E-2"/>
                  <c:y val="-2.1802042792279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61E-4A6C-8113-D69BD3A95933}"/>
                </c:ext>
              </c:extLst>
            </c:dLbl>
            <c:dLbl>
              <c:idx val="11"/>
              <c:layout>
                <c:manualLayout>
                  <c:x val="-2.6724355111266616E-2"/>
                  <c:y val="-2.4224491991421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61E-4A6C-8113-D69BD3A95933}"/>
                </c:ext>
              </c:extLst>
            </c:dLbl>
            <c:dLbl>
              <c:idx val="12"/>
              <c:layout>
                <c:manualLayout>
                  <c:x val="-7.4234319753518734E-3"/>
                  <c:y val="2.1801852048247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61E-4A6C-8113-D69BD3A9593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Do godziny 15</c:v>
                </c:pt>
                <c:pt idx="1">
                  <c:v>Od  godziny 15 do 17</c:v>
                </c:pt>
                <c:pt idx="2">
                  <c:v>Po godzinie 17 do 19</c:v>
                </c:pt>
                <c:pt idx="3">
                  <c:v>Po godzinie 19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32.662500000000001</c:v>
                </c:pt>
                <c:pt idx="1">
                  <c:v>23.194805194805195</c:v>
                </c:pt>
                <c:pt idx="2">
                  <c:v>15</c:v>
                </c:pt>
                <c:pt idx="3">
                  <c:v>22.352941176470587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861E-4A6C-8113-D69BD3A95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573056"/>
        <c:axId val="150574592"/>
      </c:lineChart>
      <c:catAx>
        <c:axId val="150573056"/>
        <c:scaling>
          <c:orientation val="minMax"/>
        </c:scaling>
        <c:delete val="0"/>
        <c:axPos val="b"/>
        <c:majorGridlines>
          <c:spPr>
            <a:ln w="12669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8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0574592"/>
        <c:crosses val="autoZero"/>
        <c:auto val="1"/>
        <c:lblAlgn val="ctr"/>
        <c:lblOffset val="100"/>
        <c:noMultiLvlLbl val="0"/>
      </c:catAx>
      <c:valAx>
        <c:axId val="150574592"/>
        <c:scaling>
          <c:orientation val="minMax"/>
          <c:max val="40"/>
          <c:min val="0"/>
        </c:scaling>
        <c:delete val="1"/>
        <c:axPos val="l"/>
        <c:numFmt formatCode="0" sourceLinked="0"/>
        <c:majorTickMark val="out"/>
        <c:minorTickMark val="none"/>
        <c:tickLblPos val="none"/>
        <c:crossAx val="150573056"/>
        <c:crosses val="autoZero"/>
        <c:crossBetween val="between"/>
        <c:majorUnit val="5"/>
      </c:valAx>
      <c:spPr>
        <a:noFill/>
        <a:ln w="12669">
          <a:solidFill>
            <a:schemeClr val="bg1">
              <a:lumMod val="50000"/>
            </a:schemeClr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0440449170241506"/>
          <c:y val="2.3019814507453329E-2"/>
          <c:w val="0.31121996213465208"/>
          <c:h val="0.13768156377457985"/>
        </c:manualLayout>
      </c:layout>
      <c:overlay val="0"/>
      <c:spPr>
        <a:solidFill>
          <a:schemeClr val="bg1"/>
        </a:solidFill>
        <a:ln w="25336">
          <a:noFill/>
        </a:ln>
      </c:spPr>
      <c:txPr>
        <a:bodyPr/>
        <a:lstStyle/>
        <a:p>
          <a:pPr>
            <a:defRPr sz="1050" b="0" i="0" u="none" strike="noStrike" baseline="0">
              <a:solidFill>
                <a:schemeClr val="tx1">
                  <a:lumMod val="75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44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pl-PL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802631081375103"/>
          <c:y val="0.23907239991322204"/>
          <c:w val="0.77193491911644141"/>
          <c:h val="0.37563107167181442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84A64E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Edycja 2015, n=603</c:v>
                </c:pt>
                <c:pt idx="1">
                  <c:v>Edycja 2016, n=630</c:v>
                </c:pt>
                <c:pt idx="2">
                  <c:v>Edycja 2017, n=636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0.25700000000000001</c:v>
                </c:pt>
                <c:pt idx="1">
                  <c:v>0.36825396825396828</c:v>
                </c:pt>
                <c:pt idx="2" formatCode="###0%">
                  <c:v>0.36792452830188688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13-405D-B651-8D06FDE58DF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Edycja 2015, n=603</c:v>
                </c:pt>
                <c:pt idx="1">
                  <c:v>Edycja 2016, n=630</c:v>
                </c:pt>
                <c:pt idx="2">
                  <c:v>Edycja 2017, n=636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0.60000000000000009</c:v>
                </c:pt>
                <c:pt idx="1">
                  <c:v>0.5079365079365078</c:v>
                </c:pt>
                <c:pt idx="2" formatCode="###0%">
                  <c:v>0.47798742138364791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13-405D-B651-8D06FDE58D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1.43005882229301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A13-405D-B651-8D06FDE58DF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Edycja 2015, n=603</c:v>
                </c:pt>
                <c:pt idx="1">
                  <c:v>Edycja 2016, n=630</c:v>
                </c:pt>
                <c:pt idx="2">
                  <c:v>Edycja 2017, n=636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0.14300000000000002</c:v>
                </c:pt>
                <c:pt idx="1">
                  <c:v>0.12380952380952381</c:v>
                </c:pt>
                <c:pt idx="2" formatCode="###0%">
                  <c:v>0.15408805031446543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13-405D-B651-8D06FDE58D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8"/>
        <c:overlap val="100"/>
        <c:axId val="150319872"/>
        <c:axId val="150321408"/>
      </c:barChart>
      <c:catAx>
        <c:axId val="1503198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50321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32140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0319872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0706722224383978"/>
          <c:y val="0.12028780800188292"/>
          <c:w val="0.75291138186029172"/>
          <c:h val="0.11859266858388363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89330779486094"/>
          <c:y val="0"/>
          <c:w val="0.58397451031082015"/>
          <c:h val="0.9894179894179854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Edycja 2017, N=636</c:v>
                </c:pt>
              </c:strCache>
            </c:strRef>
          </c:tx>
          <c:spPr>
            <a:solidFill>
              <a:schemeClr val="accent5">
                <a:alpha val="49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1.1215117638030206E-3"/>
                  <c:y val="1.0180472140628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A4-4127-8C71-7ACAF0FF38DE}"/>
                </c:ext>
              </c:extLst>
            </c:dLbl>
            <c:dLbl>
              <c:idx val="10"/>
              <c:layout>
                <c:manualLayout>
                  <c:x val="2.7617322834646452E-3"/>
                  <c:y val="-9.696446954731417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A4-4127-8C71-7ACAF0FF38DE}"/>
                </c:ext>
              </c:extLst>
            </c:dLbl>
            <c:dLbl>
              <c:idx val="11"/>
              <c:layout>
                <c:manualLayout>
                  <c:x val="-4.7406299212598675E-3"/>
                  <c:y val="1.75393005202971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A4-4127-8C71-7ACAF0FF38DE}"/>
                </c:ext>
              </c:extLst>
            </c:dLbl>
            <c:dLbl>
              <c:idx val="12"/>
              <c:layout>
                <c:manualLayout>
                  <c:x val="-2.9907259816513957E-3"/>
                  <c:y val="1.0645003662493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A4-4127-8C71-7ACAF0FF38DE}"/>
                </c:ext>
              </c:extLst>
            </c:dLbl>
            <c:dLbl>
              <c:idx val="13"/>
              <c:layout>
                <c:manualLayout>
                  <c:x val="2.8983411245393441E-3"/>
                  <c:y val="8.00122961855451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A4-4127-8C71-7ACAF0FF38DE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A4-4127-8C71-7ACAF0FF38DE}"/>
                </c:ext>
              </c:extLst>
            </c:dLbl>
            <c:dLbl>
              <c:idx val="1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A4-4127-8C71-7ACAF0FF38DE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A4-4127-8C71-7ACAF0FF38DE}"/>
                </c:ext>
              </c:extLst>
            </c:dLbl>
            <c:dLbl>
              <c:idx val="21"/>
              <c:layout>
                <c:manualLayout>
                  <c:xMode val="edge"/>
                  <c:yMode val="edge"/>
                  <c:x val="0.1934032983508251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A4-4127-8C71-7ACAF0FF38DE}"/>
                </c:ext>
              </c:extLst>
            </c:dLbl>
            <c:dLbl>
              <c:idx val="22"/>
              <c:layout>
                <c:manualLayout>
                  <c:xMode val="edge"/>
                  <c:yMode val="edge"/>
                  <c:x val="0.194902548725637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A4-4127-8C71-7ACAF0FF38DE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17241379310344884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AA4-4127-8C71-7ACAF0FF38DE}"/>
                </c:ext>
              </c:extLst>
            </c:dLbl>
            <c:dLbl>
              <c:idx val="24"/>
              <c:layout>
                <c:manualLayout>
                  <c:xMode val="edge"/>
                  <c:yMode val="edge"/>
                  <c:x val="0.16941529235382388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A4-4127-8C71-7ACAF0FF38DE}"/>
                </c:ext>
              </c:extLst>
            </c:dLbl>
            <c:numFmt formatCode="0%" sourceLinked="0"/>
            <c:spPr>
              <a:noFill/>
              <a:ln w="25399">
                <a:noFill/>
              </a:ln>
              <a:effectLst/>
            </c:spPr>
            <c:txPr>
              <a:bodyPr rot="0" vert="horz"/>
              <a:lstStyle/>
              <a:p>
                <a:pPr>
                  <a:defRPr sz="10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Tak, w 2016 roku</c:v>
                </c:pt>
                <c:pt idx="1">
                  <c:v>Tak, w 2015 roku</c:v>
                </c:pt>
                <c:pt idx="2">
                  <c:v>Tak, w 2014 roku</c:v>
                </c:pt>
                <c:pt idx="3">
                  <c:v>Tak, w 2013 roku</c:v>
                </c:pt>
                <c:pt idx="4">
                  <c:v>Tak, w 2012 roku</c:v>
                </c:pt>
                <c:pt idx="5">
                  <c:v>Tak, w 2011 roku</c:v>
                </c:pt>
                <c:pt idx="6">
                  <c:v>Tak, w 2010 roku</c:v>
                </c:pt>
                <c:pt idx="7">
                  <c:v>Nie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0.58000000000000007</c:v>
                </c:pt>
                <c:pt idx="1">
                  <c:v>0.33000000000000085</c:v>
                </c:pt>
                <c:pt idx="2">
                  <c:v>0.19</c:v>
                </c:pt>
                <c:pt idx="3">
                  <c:v>0.13</c:v>
                </c:pt>
                <c:pt idx="4">
                  <c:v>9.0000000000000024E-2</c:v>
                </c:pt>
                <c:pt idx="5">
                  <c:v>6.0000000000000032E-2</c:v>
                </c:pt>
                <c:pt idx="6">
                  <c:v>4.0000000000000022E-2</c:v>
                </c:pt>
                <c:pt idx="7">
                  <c:v>0.31000000000000061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AA4-4127-8C71-7ACAF0FF38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50377984"/>
        <c:axId val="150405504"/>
      </c:barChart>
      <c:catAx>
        <c:axId val="1503779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pl-PL"/>
          </a:p>
        </c:txPr>
        <c:crossAx val="150405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4055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0377984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legend>
      <c:legendPos val="r"/>
      <c:layout>
        <c:manualLayout>
          <c:xMode val="edge"/>
          <c:yMode val="edge"/>
          <c:x val="0.63807453552169568"/>
          <c:y val="0.80039606710365518"/>
          <c:w val="0.18894788933708295"/>
          <c:h val="0.16384957226974767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42766393897314"/>
          <c:y val="0.24795682424175092"/>
          <c:w val="0.76527369752101015"/>
          <c:h val="0.6705518831240997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0.43548387096774377</c:v>
                </c:pt>
                <c:pt idx="1">
                  <c:v>0.51570247933884295</c:v>
                </c:pt>
                <c:pt idx="2">
                  <c:v>0.60100000000000064</c:v>
                </c:pt>
                <c:pt idx="3">
                  <c:v>0.63650793650793669</c:v>
                </c:pt>
                <c:pt idx="4">
                  <c:v>0.65094339622641695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6-4745-8EF1-5C9A3CE108A1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D1D3D4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0.55322580645161423</c:v>
                </c:pt>
                <c:pt idx="1">
                  <c:v>0.47603305785123923</c:v>
                </c:pt>
                <c:pt idx="2">
                  <c:v>0.38600000000000068</c:v>
                </c:pt>
                <c:pt idx="3">
                  <c:v>0.34761904761904788</c:v>
                </c:pt>
                <c:pt idx="4" formatCode="###0%">
                  <c:v>0.31289308176100689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56-4745-8EF1-5C9A3CE108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1.556419279745532E-2"/>
                  <c:y val="1.26007251866172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5DE-431B-B231-CB6FB33F33C9}"/>
                </c:ext>
              </c:extLst>
            </c:dLbl>
            <c:dLbl>
              <c:idx val="1"/>
              <c:layout>
                <c:manualLayout>
                  <c:x val="-1.6861208863909925E-2"/>
                  <c:y val="6.30036259330861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5DE-431B-B231-CB6FB33F33C9}"/>
                </c:ext>
              </c:extLst>
            </c:dLbl>
            <c:dLbl>
              <c:idx val="2"/>
              <c:layout>
                <c:manualLayout>
                  <c:x val="-1.556419279745532E-2"/>
                  <c:y val="2.69020521818850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156-4745-8EF1-5C9A3CE108A1}"/>
                </c:ext>
              </c:extLst>
            </c:dLbl>
            <c:dLbl>
              <c:idx val="3"/>
              <c:layout>
                <c:manualLayout>
                  <c:x val="-2.0752257063273761E-2"/>
                  <c:y val="2.52024425563200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5DE-431B-B231-CB6FB33F33C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1.1290322580645159E-2</c:v>
                </c:pt>
                <c:pt idx="1">
                  <c:v>8.2644628099173747E-3</c:v>
                </c:pt>
                <c:pt idx="2">
                  <c:v>1.2999999999999998E-2</c:v>
                </c:pt>
                <c:pt idx="3">
                  <c:v>1.5873015873015879E-2</c:v>
                </c:pt>
                <c:pt idx="4" formatCode="###0%">
                  <c:v>3.6163522012578615E-2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56-4745-8EF1-5C9A3CE108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9"/>
        <c:overlap val="100"/>
        <c:axId val="150472192"/>
        <c:axId val="150473728"/>
      </c:barChart>
      <c:catAx>
        <c:axId val="150472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50473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47372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0472192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14570179652603349"/>
          <c:y val="6.5293340422492741E-2"/>
          <c:w val="0.85285477171139845"/>
          <c:h val="0.12186007110321102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356375268608975"/>
          <c:y val="1.7636929230085589E-2"/>
          <c:w val="0.52643624731390959"/>
          <c:h val="0.9717811446876273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Edycja 2014, N=605</c:v>
                </c:pt>
              </c:strCache>
            </c:strRef>
          </c:tx>
          <c:spPr>
            <a:solidFill>
              <a:srgbClr val="AEBB76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1.1215117638030206E-3"/>
                  <c:y val="1.0180472140628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9C-42C8-B6AB-3C1E3BFC93E1}"/>
                </c:ext>
              </c:extLst>
            </c:dLbl>
            <c:dLbl>
              <c:idx val="10"/>
              <c:layout>
                <c:manualLayout>
                  <c:x val="2.7617322834646452E-3"/>
                  <c:y val="-9.6964469547314172E-4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9C-42C8-B6AB-3C1E3BFC93E1}"/>
                </c:ext>
              </c:extLst>
            </c:dLbl>
            <c:dLbl>
              <c:idx val="11"/>
              <c:layout>
                <c:manualLayout>
                  <c:x val="-4.7406078506204482E-3"/>
                  <c:y val="2.8420453282968538E-3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9C-42C8-B6AB-3C1E3BFC93E1}"/>
                </c:ext>
              </c:extLst>
            </c:dLbl>
            <c:dLbl>
              <c:idx val="12"/>
              <c:layout>
                <c:manualLayout>
                  <c:x val="-2.9907259816513957E-3"/>
                  <c:y val="1.0645003662493251E-2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9C-42C8-B6AB-3C1E3BFC93E1}"/>
                </c:ext>
              </c:extLst>
            </c:dLbl>
            <c:dLbl>
              <c:idx val="13"/>
              <c:layout>
                <c:manualLayout>
                  <c:x val="2.8983411245393441E-3"/>
                  <c:y val="8.0012296185545135E-3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9C-42C8-B6AB-3C1E3BFC93E1}"/>
                </c:ext>
              </c:extLst>
            </c:dLbl>
            <c:dLbl>
              <c:idx val="16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9C-42C8-B6AB-3C1E3BFC93E1}"/>
                </c:ext>
              </c:extLst>
            </c:dLbl>
            <c:dLbl>
              <c:idx val="18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9C-42C8-B6AB-3C1E3BFC93E1}"/>
                </c:ext>
              </c:extLst>
            </c:dLbl>
            <c:dLbl>
              <c:idx val="20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9C-42C8-B6AB-3C1E3BFC93E1}"/>
                </c:ext>
              </c:extLst>
            </c:dLbl>
            <c:dLbl>
              <c:idx val="21"/>
              <c:layout>
                <c:manualLayout>
                  <c:xMode val="edge"/>
                  <c:yMode val="edge"/>
                  <c:x val="0.19340329835082512"/>
                  <c:y val="0.91005291005290956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9C-42C8-B6AB-3C1E3BFC93E1}"/>
                </c:ext>
              </c:extLst>
            </c:dLbl>
            <c:dLbl>
              <c:idx val="22"/>
              <c:layout>
                <c:manualLayout>
                  <c:xMode val="edge"/>
                  <c:yMode val="edge"/>
                  <c:x val="0.1949025487256372"/>
                  <c:y val="0.91005291005290956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9C-42C8-B6AB-3C1E3BFC93E1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17241379310344884"/>
                  <c:y val="0.91005291005290956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9C-42C8-B6AB-3C1E3BFC93E1}"/>
                </c:ext>
              </c:extLst>
            </c:dLbl>
            <c:dLbl>
              <c:idx val="24"/>
              <c:layout>
                <c:manualLayout>
                  <c:xMode val="edge"/>
                  <c:yMode val="edge"/>
                  <c:x val="0.16941529235382388"/>
                  <c:y val="0.91005291005290956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59C-42C8-B6AB-3C1E3BFC93E1}"/>
                </c:ext>
              </c:extLst>
            </c:dLbl>
            <c:numFmt formatCode="0%" sourceLinked="0"/>
            <c:spPr>
              <a:noFill/>
              <a:ln w="2539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Strona internetowa Industriady</c:v>
                </c:pt>
                <c:pt idx="1">
                  <c:v>Przyjaciele, znajomi, rodzina</c:v>
                </c:pt>
                <c:pt idx="2">
                  <c:v>Broszura z programem</c:v>
                </c:pt>
                <c:pt idx="3">
                  <c:v>Radio (też reklamy w radio)</c:v>
                </c:pt>
                <c:pt idx="4">
                  <c:v>Reklama w prasie</c:v>
                </c:pt>
                <c:pt idx="5">
                  <c:v>Inne strony internetowe</c:v>
                </c:pt>
                <c:pt idx="6">
                  <c:v>Reklamy zewnętrzne (billboardy, citylighty)</c:v>
                </c:pt>
                <c:pt idx="7">
                  <c:v>Ulotki</c:v>
                </c:pt>
                <c:pt idx="8">
                  <c:v>Mniejsze plakaty</c:v>
                </c:pt>
                <c:pt idx="9">
                  <c:v>Telewizja (też reklamy w TV)</c:v>
                </c:pt>
                <c:pt idx="10">
                  <c:v>Reklama w Internecie</c:v>
                </c:pt>
                <c:pt idx="11">
                  <c:v>Kontakty zawodowe</c:v>
                </c:pt>
                <c:pt idx="12">
                  <c:v>Uczestniczyłem w wydarzeniach promujących Industriadę</c:v>
                </c:pt>
                <c:pt idx="13">
                  <c:v>Nie pamiętam</c:v>
                </c:pt>
                <c:pt idx="14">
                  <c:v>Inne źródła</c:v>
                </c:pt>
              </c:strCache>
            </c:strRef>
          </c:cat>
          <c:val>
            <c:numRef>
              <c:f>Sheet1!$B$2:$B$16</c:f>
            </c:numRef>
          </c:val>
          <c:extLst>
            <c:ext xmlns:c16="http://schemas.microsoft.com/office/drawing/2014/chart" uri="{C3380CC4-5D6E-409C-BE32-E72D297353CC}">
              <c16:uniqueId val="{0000000C-759C-42C8-B6AB-3C1E3BFC93E1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Edycja 2015, N=603</c:v>
                </c:pt>
              </c:strCache>
            </c:strRef>
          </c:tx>
          <c:spPr>
            <a:solidFill>
              <a:srgbClr val="AEBB76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-4.4768164359559196E-3"/>
                  <c:y val="-2.9394882050142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59C-42C8-B6AB-3C1E3BFC93E1}"/>
                </c:ext>
              </c:extLst>
            </c:dLbl>
            <c:dLbl>
              <c:idx val="10"/>
              <c:layout>
                <c:manualLayout>
                  <c:x val="-4.4768164359559196E-3"/>
                  <c:y val="2.9394882050142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59C-42C8-B6AB-3C1E3BFC93E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Strona internetowa Industriady</c:v>
                </c:pt>
                <c:pt idx="1">
                  <c:v>Przyjaciele, znajomi, rodzina</c:v>
                </c:pt>
                <c:pt idx="2">
                  <c:v>Broszura z programem</c:v>
                </c:pt>
                <c:pt idx="3">
                  <c:v>Radio (też reklamy w radio)</c:v>
                </c:pt>
                <c:pt idx="4">
                  <c:v>Reklama w prasie</c:v>
                </c:pt>
                <c:pt idx="5">
                  <c:v>Inne strony internetowe</c:v>
                </c:pt>
                <c:pt idx="6">
                  <c:v>Reklamy zewnętrzne (billboardy, citylighty)</c:v>
                </c:pt>
                <c:pt idx="7">
                  <c:v>Ulotki</c:v>
                </c:pt>
                <c:pt idx="8">
                  <c:v>Mniejsze plakaty</c:v>
                </c:pt>
                <c:pt idx="9">
                  <c:v>Telewizja (też reklamy w TV)</c:v>
                </c:pt>
                <c:pt idx="10">
                  <c:v>Reklama w Internecie</c:v>
                </c:pt>
                <c:pt idx="11">
                  <c:v>Kontakty zawodowe</c:v>
                </c:pt>
                <c:pt idx="12">
                  <c:v>Uczestniczyłem w wydarzeniach promujących Industriadę</c:v>
                </c:pt>
                <c:pt idx="13">
                  <c:v>Nie pamiętam</c:v>
                </c:pt>
                <c:pt idx="14">
                  <c:v>Inne źródła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0.40132669983416247</c:v>
                </c:pt>
                <c:pt idx="1">
                  <c:v>0.29850746268656719</c:v>
                </c:pt>
                <c:pt idx="2">
                  <c:v>0.11276948590381426</c:v>
                </c:pt>
                <c:pt idx="3">
                  <c:v>0.11774461028192372</c:v>
                </c:pt>
                <c:pt idx="4">
                  <c:v>0.10613598673300166</c:v>
                </c:pt>
                <c:pt idx="5">
                  <c:v>0.12106135986733001</c:v>
                </c:pt>
                <c:pt idx="6">
                  <c:v>0.13598673300165837</c:v>
                </c:pt>
                <c:pt idx="7">
                  <c:v>5.306799336650083E-2</c:v>
                </c:pt>
                <c:pt idx="8">
                  <c:v>6.7993366500829183E-2</c:v>
                </c:pt>
                <c:pt idx="9">
                  <c:v>2.6533996683250415E-2</c:v>
                </c:pt>
                <c:pt idx="10">
                  <c:v>5.9701492537313439E-2</c:v>
                </c:pt>
                <c:pt idx="12">
                  <c:v>1.9900497512437811E-2</c:v>
                </c:pt>
                <c:pt idx="13">
                  <c:v>1.1608623548922057E-2</c:v>
                </c:pt>
                <c:pt idx="14">
                  <c:v>5.140961857379768E-2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59C-42C8-B6AB-3C1E3BFC93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Edycja 2016, N=630</c:v>
                </c:pt>
              </c:strCache>
            </c:strRef>
          </c:tx>
          <c:spPr>
            <a:solidFill>
              <a:srgbClr val="84A64E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Strona internetowa Industriady</c:v>
                </c:pt>
                <c:pt idx="1">
                  <c:v>Przyjaciele, znajomi, rodzina</c:v>
                </c:pt>
                <c:pt idx="2">
                  <c:v>Broszura z programem</c:v>
                </c:pt>
                <c:pt idx="3">
                  <c:v>Radio (też reklamy w radio)</c:v>
                </c:pt>
                <c:pt idx="4">
                  <c:v>Reklama w prasie</c:v>
                </c:pt>
                <c:pt idx="5">
                  <c:v>Inne strony internetowe</c:v>
                </c:pt>
                <c:pt idx="6">
                  <c:v>Reklamy zewnętrzne (billboardy, citylighty)</c:v>
                </c:pt>
                <c:pt idx="7">
                  <c:v>Ulotki</c:v>
                </c:pt>
                <c:pt idx="8">
                  <c:v>Mniejsze plakaty</c:v>
                </c:pt>
                <c:pt idx="9">
                  <c:v>Telewizja (też reklamy w TV)</c:v>
                </c:pt>
                <c:pt idx="10">
                  <c:v>Reklama w Internecie</c:v>
                </c:pt>
                <c:pt idx="11">
                  <c:v>Kontakty zawodowe</c:v>
                </c:pt>
                <c:pt idx="12">
                  <c:v>Uczestniczyłem w wydarzeniach promujących Industriadę</c:v>
                </c:pt>
                <c:pt idx="13">
                  <c:v>Nie pamiętam</c:v>
                </c:pt>
                <c:pt idx="14">
                  <c:v>Inne źródła</c:v>
                </c:pt>
              </c:strCache>
            </c:strRef>
          </c:cat>
          <c:val>
            <c:numRef>
              <c:f>Sheet1!$D$2:$D$16</c:f>
              <c:numCache>
                <c:formatCode>####.0%</c:formatCode>
                <c:ptCount val="15"/>
                <c:pt idx="0">
                  <c:v>0.34444444444444444</c:v>
                </c:pt>
                <c:pt idx="1">
                  <c:v>0.25873015873015875</c:v>
                </c:pt>
                <c:pt idx="2">
                  <c:v>0.19523809523809527</c:v>
                </c:pt>
                <c:pt idx="3">
                  <c:v>8.4126984126984133E-2</c:v>
                </c:pt>
                <c:pt idx="4">
                  <c:v>0.12222222222222222</c:v>
                </c:pt>
                <c:pt idx="5">
                  <c:v>9.6825396825396814E-2</c:v>
                </c:pt>
                <c:pt idx="6">
                  <c:v>0.10476190476190476</c:v>
                </c:pt>
                <c:pt idx="7">
                  <c:v>5.7142857142857141E-2</c:v>
                </c:pt>
                <c:pt idx="8">
                  <c:v>0.10634920634920635</c:v>
                </c:pt>
                <c:pt idx="9">
                  <c:v>1.5873015873015872E-2</c:v>
                </c:pt>
                <c:pt idx="10">
                  <c:v>0.12222222222222222</c:v>
                </c:pt>
                <c:pt idx="12">
                  <c:v>5.8730158730158723E-2</c:v>
                </c:pt>
                <c:pt idx="13">
                  <c:v>9.5238095238095229E-3</c:v>
                </c:pt>
                <c:pt idx="14">
                  <c:v>2.3809523809523808E-2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59C-42C8-B6AB-3C1E3BFC93E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Edycja 2017, N=636</c:v>
                </c:pt>
              </c:strCache>
            </c:strRef>
          </c:tx>
          <c:spPr>
            <a:solidFill>
              <a:srgbClr val="6587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Strona internetowa Industriady</c:v>
                </c:pt>
                <c:pt idx="1">
                  <c:v>Przyjaciele, znajomi, rodzina</c:v>
                </c:pt>
                <c:pt idx="2">
                  <c:v>Broszura z programem</c:v>
                </c:pt>
                <c:pt idx="3">
                  <c:v>Radio (też reklamy w radio)</c:v>
                </c:pt>
                <c:pt idx="4">
                  <c:v>Reklama w prasie</c:v>
                </c:pt>
                <c:pt idx="5">
                  <c:v>Inne strony internetowe</c:v>
                </c:pt>
                <c:pt idx="6">
                  <c:v>Reklamy zewnętrzne (billboardy, citylighty)</c:v>
                </c:pt>
                <c:pt idx="7">
                  <c:v>Ulotki</c:v>
                </c:pt>
                <c:pt idx="8">
                  <c:v>Mniejsze plakaty</c:v>
                </c:pt>
                <c:pt idx="9">
                  <c:v>Telewizja (też reklamy w TV)</c:v>
                </c:pt>
                <c:pt idx="10">
                  <c:v>Reklama w Internecie</c:v>
                </c:pt>
                <c:pt idx="11">
                  <c:v>Kontakty zawodowe</c:v>
                </c:pt>
                <c:pt idx="12">
                  <c:v>Uczestniczyłem w wydarzeniach promujących Industriadę</c:v>
                </c:pt>
                <c:pt idx="13">
                  <c:v>Nie pamiętam</c:v>
                </c:pt>
                <c:pt idx="14">
                  <c:v>Inne źródła</c:v>
                </c:pt>
              </c:strCache>
            </c:strRef>
          </c:cat>
          <c:val>
            <c:numRef>
              <c:f>Sheet1!$E$2:$E$16</c:f>
              <c:numCache>
                <c:formatCode>0%</c:formatCode>
                <c:ptCount val="15"/>
                <c:pt idx="0">
                  <c:v>0.39308176100628933</c:v>
                </c:pt>
                <c:pt idx="1">
                  <c:v>0.17452830188679244</c:v>
                </c:pt>
                <c:pt idx="2">
                  <c:v>0.16037735849056603</c:v>
                </c:pt>
                <c:pt idx="3">
                  <c:v>0.11477987421383648</c:v>
                </c:pt>
                <c:pt idx="4">
                  <c:v>9.276729559748427E-2</c:v>
                </c:pt>
                <c:pt idx="5">
                  <c:v>7.3899371069182387E-2</c:v>
                </c:pt>
                <c:pt idx="6">
                  <c:v>4.5597484276729557E-2</c:v>
                </c:pt>
                <c:pt idx="7">
                  <c:v>4.245283018867925E-2</c:v>
                </c:pt>
                <c:pt idx="8">
                  <c:v>2.9874213836477988E-2</c:v>
                </c:pt>
                <c:pt idx="9">
                  <c:v>2.8301886792452834E-2</c:v>
                </c:pt>
                <c:pt idx="10">
                  <c:v>1.8867924528301886E-2</c:v>
                </c:pt>
                <c:pt idx="11" formatCode="###0%">
                  <c:v>7.8616352201257862E-3</c:v>
                </c:pt>
                <c:pt idx="12">
                  <c:v>6.2893081761006301E-3</c:v>
                </c:pt>
                <c:pt idx="13">
                  <c:v>2.20125786163522E-2</c:v>
                </c:pt>
                <c:pt idx="14">
                  <c:v>2.0440251572327043E-2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59C-42C8-B6AB-3C1E3BFC93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41874304"/>
        <c:axId val="141875840"/>
      </c:barChart>
      <c:catAx>
        <c:axId val="1418743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41875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875840"/>
        <c:scaling>
          <c:orientation val="minMax"/>
          <c:max val="0.60000000000000064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41874304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legend>
      <c:legendPos val="r"/>
      <c:layout>
        <c:manualLayout>
          <c:xMode val="edge"/>
          <c:yMode val="edge"/>
          <c:x val="0.74264838590204652"/>
          <c:y val="0.76111150059245869"/>
          <c:w val="0.16626449736514129"/>
          <c:h val="0.22827665230438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42766393897314"/>
          <c:y val="0.17866913596901929"/>
          <c:w val="0.76527369752101015"/>
          <c:h val="0.68023747031621051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0.54677419354838896</c:v>
                </c:pt>
                <c:pt idx="1">
                  <c:v>0.49421487603305875</c:v>
                </c:pt>
                <c:pt idx="2">
                  <c:v>0.55200000000000005</c:v>
                </c:pt>
                <c:pt idx="3" formatCode="####.0%">
                  <c:v>0.41428571428571431</c:v>
                </c:pt>
                <c:pt idx="4" formatCode="###0%">
                  <c:v>0.347484276729561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85-4F7F-881E-27982733B486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Nie, jestem tu po raz pierwszy</c:v>
                </c:pt>
              </c:strCache>
            </c:strRef>
          </c:tx>
          <c:spPr>
            <a:solidFill>
              <a:srgbClr val="D1D3D4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0.44193548387096782</c:v>
                </c:pt>
                <c:pt idx="1">
                  <c:v>0.50082644628099171</c:v>
                </c:pt>
                <c:pt idx="2">
                  <c:v>0.43400000000000061</c:v>
                </c:pt>
                <c:pt idx="3" formatCode="####.0%">
                  <c:v>0.53492063492063491</c:v>
                </c:pt>
                <c:pt idx="4" formatCode="###0%">
                  <c:v>0.57861635220125751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85-4F7F-881E-27982733B4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1.5299478967199381E-2"/>
                  <c:y val="4.411031467487392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B9D-42D3-83C0-FACD2A017FD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9D-42D3-83C0-FACD2A017FD6}"/>
                </c:ext>
              </c:extLst>
            </c:dLbl>
            <c:dLbl>
              <c:idx val="2"/>
              <c:layout>
                <c:manualLayout>
                  <c:x val="-1.556419279745532E-2"/>
                  <c:y val="9.89148807035428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385-4F7F-881E-27982733B486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385-4F7F-881E-27982733B48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Edycja 2013, N=620</c:v>
                </c:pt>
                <c:pt idx="1">
                  <c:v>Edycja 2014, N=605</c:v>
                </c:pt>
                <c:pt idx="2">
                  <c:v>Edycja 2015, N=603</c:v>
                </c:pt>
                <c:pt idx="3">
                  <c:v>Edycja 2016, N=630</c:v>
                </c:pt>
                <c:pt idx="4">
                  <c:v>Edycja 2017, N=636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1.1290322580645159E-2</c:v>
                </c:pt>
                <c:pt idx="1">
                  <c:v>4.9586776859504361E-3</c:v>
                </c:pt>
                <c:pt idx="2">
                  <c:v>1.2999999999999998E-2</c:v>
                </c:pt>
                <c:pt idx="3" formatCode="####.0%">
                  <c:v>5.0793650793650794E-2</c:v>
                </c:pt>
                <c:pt idx="4" formatCode="###0%">
                  <c:v>7.3899371069182387E-2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85-4F7F-881E-27982733B4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50612608"/>
        <c:axId val="150634880"/>
      </c:barChart>
      <c:catAx>
        <c:axId val="150612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50634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63488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0612608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200414619580614"/>
          <c:y val="4.6396630533115608E-2"/>
          <c:w val="0.72837911623056595"/>
          <c:h val="0.12186007110321102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22405193784764"/>
          <c:y val="0.17866913596901929"/>
          <c:w val="0.78429082123617877"/>
          <c:h val="0.82133086403098055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5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Mieszkańcy miejscowości, N=255</c:v>
                </c:pt>
                <c:pt idx="1">
                  <c:v>Mieszkaniec innej miejscowości, N=380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0.49411764705882361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53-43B8-998E-CA2F951BCC03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Nie, jestem tu po raz pierwszy</c:v>
                </c:pt>
              </c:strCache>
            </c:strRef>
          </c:tx>
          <c:spPr>
            <a:solidFill>
              <a:srgbClr val="D1D3D4"/>
            </a:solidFill>
            <a:ln w="25343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Mieszkańcy miejscowości, N=255</c:v>
                </c:pt>
                <c:pt idx="1">
                  <c:v>Mieszkaniec innej miejscowości, N=380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0.38431372549019621</c:v>
                </c:pt>
                <c:pt idx="1">
                  <c:v>0.70789473684210535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53-43B8-998E-CA2F951BCC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1.43005882229301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53-43B8-998E-CA2F951BCC03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53-43B8-998E-CA2F951BCC0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Mieszkańcy miejscowości, N=255</c:v>
                </c:pt>
                <c:pt idx="1">
                  <c:v>Mieszkaniec innej miejscowości, N=380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0.12156862745098042</c:v>
                </c:pt>
                <c:pt idx="1">
                  <c:v>4.2105263157894736E-2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53-43B8-998E-CA2F951BCC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50697856"/>
        <c:axId val="150699392"/>
      </c:barChart>
      <c:catAx>
        <c:axId val="150697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50699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69939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0697856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2200414619580614"/>
          <c:y val="4.6396630533115428E-2"/>
          <c:w val="0.72837911623056451"/>
          <c:h val="0.12186007110321079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719100713721497"/>
          <c:y val="0"/>
          <c:w val="0.49362987085444959"/>
          <c:h val="0.9894179894179854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Edycja 2013, N=620</c:v>
                </c:pt>
              </c:strCache>
            </c:strRef>
          </c:tx>
          <c:spPr>
            <a:solidFill>
              <a:srgbClr val="DDE89A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1.1215117638030206E-3"/>
                  <c:y val="1.0180472140628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70-4079-9C91-070028E759B5}"/>
                </c:ext>
              </c:extLst>
            </c:dLbl>
            <c:dLbl>
              <c:idx val="10"/>
              <c:layout>
                <c:manualLayout>
                  <c:x val="2.7617322834646452E-3"/>
                  <c:y val="-9.696446954731417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70-4079-9C91-070028E759B5}"/>
                </c:ext>
              </c:extLst>
            </c:dLbl>
            <c:dLbl>
              <c:idx val="11"/>
              <c:layout>
                <c:manualLayout>
                  <c:x val="-4.7406299212598675E-3"/>
                  <c:y val="1.75393005202971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70-4079-9C91-070028E759B5}"/>
                </c:ext>
              </c:extLst>
            </c:dLbl>
            <c:dLbl>
              <c:idx val="12"/>
              <c:layout>
                <c:manualLayout>
                  <c:x val="-0.14391196024035191"/>
                  <c:y val="0.154131740599562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70-4079-9C91-070028E759B5}"/>
                </c:ext>
              </c:extLst>
            </c:dLbl>
            <c:dLbl>
              <c:idx val="13"/>
              <c:layout>
                <c:manualLayout>
                  <c:xMode val="edge"/>
                  <c:yMode val="edge"/>
                  <c:x val="0.41229385307346328"/>
                  <c:y val="0.708994708994709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70-4079-9C91-070028E759B5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70-4079-9C91-070028E759B5}"/>
                </c:ext>
              </c:extLst>
            </c:dLbl>
            <c:dLbl>
              <c:idx val="1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70-4079-9C91-070028E759B5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70-4079-9C91-070028E759B5}"/>
                </c:ext>
              </c:extLst>
            </c:dLbl>
            <c:dLbl>
              <c:idx val="21"/>
              <c:layout>
                <c:manualLayout>
                  <c:xMode val="edge"/>
                  <c:yMode val="edge"/>
                  <c:x val="0.1934032983508251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870-4079-9C91-070028E759B5}"/>
                </c:ext>
              </c:extLst>
            </c:dLbl>
            <c:dLbl>
              <c:idx val="22"/>
              <c:layout>
                <c:manualLayout>
                  <c:xMode val="edge"/>
                  <c:yMode val="edge"/>
                  <c:x val="0.194902548725637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70-4079-9C91-070028E759B5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17241379310344884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870-4079-9C91-070028E759B5}"/>
                </c:ext>
              </c:extLst>
            </c:dLbl>
            <c:dLbl>
              <c:idx val="24"/>
              <c:layout>
                <c:manualLayout>
                  <c:xMode val="edge"/>
                  <c:yMode val="edge"/>
                  <c:x val="0.16941529235382388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870-4079-9C91-070028E759B5}"/>
                </c:ext>
              </c:extLst>
            </c:dLbl>
            <c:numFmt formatCode="0%" sourceLinked="0"/>
            <c:spPr>
              <a:noFill/>
              <a:ln w="25399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Częściej niż raz na kwartał</c:v>
                </c:pt>
                <c:pt idx="1">
                  <c:v>Raz na kwartał</c:v>
                </c:pt>
                <c:pt idx="2">
                  <c:v>Raz na pół roku</c:v>
                </c:pt>
                <c:pt idx="3">
                  <c:v>Raz do roku lub rzadziej</c:v>
                </c:pt>
                <c:pt idx="4">
                  <c:v>Wcale</c:v>
                </c:pt>
                <c:pt idx="5">
                  <c:v>Nie wiem, 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</c:v>
                </c:pt>
                <c:pt idx="1">
                  <c:v>8.3870967741935504E-2</c:v>
                </c:pt>
                <c:pt idx="2">
                  <c:v>0.15000000000000024</c:v>
                </c:pt>
                <c:pt idx="3">
                  <c:v>0.47096774193548457</c:v>
                </c:pt>
                <c:pt idx="4">
                  <c:v>0.17580645161290356</c:v>
                </c:pt>
                <c:pt idx="5">
                  <c:v>1.9354838709677465E-2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870-4079-9C91-070028E759B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Edycja 2014, N=605</c:v>
                </c:pt>
              </c:strCache>
            </c:strRef>
          </c:tx>
          <c:spPr>
            <a:solidFill>
              <a:srgbClr val="AEBB7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Częściej niż raz na kwartał</c:v>
                </c:pt>
                <c:pt idx="1">
                  <c:v>Raz na kwartał</c:v>
                </c:pt>
                <c:pt idx="2">
                  <c:v>Raz na pół roku</c:v>
                </c:pt>
                <c:pt idx="3">
                  <c:v>Raz do roku lub rzadziej</c:v>
                </c:pt>
                <c:pt idx="4">
                  <c:v>Wcale</c:v>
                </c:pt>
                <c:pt idx="5">
                  <c:v>Nie wiem, 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7.9338842975206714E-2</c:v>
                </c:pt>
                <c:pt idx="1">
                  <c:v>0.10578512396694252</c:v>
                </c:pt>
                <c:pt idx="2">
                  <c:v>0.15371900826446336</c:v>
                </c:pt>
                <c:pt idx="3">
                  <c:v>0.42479338842975212</c:v>
                </c:pt>
                <c:pt idx="4">
                  <c:v>0.18512396694214875</c:v>
                </c:pt>
                <c:pt idx="5">
                  <c:v>5.1239669421487555E-2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870-4079-9C91-070028E759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Edycja 2015, N=603</c:v>
                </c:pt>
              </c:strCache>
            </c:strRef>
          </c:tx>
          <c:spPr>
            <a:solidFill>
              <a:srgbClr val="84A64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Częściej niż raz na kwartał</c:v>
                </c:pt>
                <c:pt idx="1">
                  <c:v>Raz na kwartał</c:v>
                </c:pt>
                <c:pt idx="2">
                  <c:v>Raz na pół roku</c:v>
                </c:pt>
                <c:pt idx="3">
                  <c:v>Raz do roku lub rzadziej</c:v>
                </c:pt>
                <c:pt idx="4">
                  <c:v>Wcale</c:v>
                </c:pt>
                <c:pt idx="5">
                  <c:v>Nie wiem, trudno powiedzieć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5.6000000000000001E-2</c:v>
                </c:pt>
                <c:pt idx="1">
                  <c:v>9.6000000000000002E-2</c:v>
                </c:pt>
                <c:pt idx="2">
                  <c:v>0.21200000000000024</c:v>
                </c:pt>
                <c:pt idx="3">
                  <c:v>0.43300000000000038</c:v>
                </c:pt>
                <c:pt idx="4">
                  <c:v>0.15900000000000034</c:v>
                </c:pt>
                <c:pt idx="5">
                  <c:v>4.3000000000000003E-2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870-4079-9C91-070028E759B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Edycja 2016, N=630</c:v>
                </c:pt>
              </c:strCache>
            </c:strRef>
          </c:tx>
          <c:spPr>
            <a:solidFill>
              <a:srgbClr val="65873B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Częściej niż raz na kwartał</c:v>
                </c:pt>
                <c:pt idx="1">
                  <c:v>Raz na kwartał</c:v>
                </c:pt>
                <c:pt idx="2">
                  <c:v>Raz na pół roku</c:v>
                </c:pt>
                <c:pt idx="3">
                  <c:v>Raz do roku lub rzadziej</c:v>
                </c:pt>
                <c:pt idx="4">
                  <c:v>Wcale</c:v>
                </c:pt>
                <c:pt idx="5">
                  <c:v>Nie wiem, trudno powiedzieć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0.10158730158730155</c:v>
                </c:pt>
                <c:pt idx="1">
                  <c:v>9.2063492063492403E-2</c:v>
                </c:pt>
                <c:pt idx="2">
                  <c:v>0.16031746031746086</c:v>
                </c:pt>
                <c:pt idx="3">
                  <c:v>0.42539682539682644</c:v>
                </c:pt>
                <c:pt idx="4">
                  <c:v>0.14285714285714338</c:v>
                </c:pt>
                <c:pt idx="5">
                  <c:v>7.7777777777777779E-2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870-4079-9C91-070028E759B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Edycja 2017, N=636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Częściej niż raz na kwartał</c:v>
                </c:pt>
                <c:pt idx="1">
                  <c:v>Raz na kwartał</c:v>
                </c:pt>
                <c:pt idx="2">
                  <c:v>Raz na pół roku</c:v>
                </c:pt>
                <c:pt idx="3">
                  <c:v>Raz do roku lub rzadziej</c:v>
                </c:pt>
                <c:pt idx="4">
                  <c:v>Wcale</c:v>
                </c:pt>
                <c:pt idx="5">
                  <c:v>Nie wiem, trudno powiedzieć</c:v>
                </c:pt>
              </c:strCache>
            </c:strRef>
          </c:cat>
          <c:val>
            <c:numRef>
              <c:f>Sheet1!$F$2:$F$7</c:f>
              <c:numCache>
                <c:formatCode>###0%</c:formatCode>
                <c:ptCount val="6"/>
                <c:pt idx="0">
                  <c:v>5.9748427672955982E-2</c:v>
                </c:pt>
                <c:pt idx="1">
                  <c:v>0.10534591194968559</c:v>
                </c:pt>
                <c:pt idx="2">
                  <c:v>0.16823899371069218</c:v>
                </c:pt>
                <c:pt idx="3">
                  <c:v>0.42138364779874327</c:v>
                </c:pt>
                <c:pt idx="4">
                  <c:v>0.13364779874213867</c:v>
                </c:pt>
                <c:pt idx="5">
                  <c:v>0.11163522012578619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870-4079-9C91-070028E759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50763392"/>
        <c:axId val="150764928"/>
      </c:barChart>
      <c:catAx>
        <c:axId val="1507633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pl-PL"/>
          </a:p>
        </c:txPr>
        <c:crossAx val="150764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764928"/>
        <c:scaling>
          <c:orientation val="minMax"/>
          <c:max val="1.2"/>
          <c:min val="0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 w="12700" cap="flat" cmpd="sng" algn="ctr">
            <a:solidFill>
              <a:srgbClr val="FFFFFF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150763392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legend>
      <c:legendPos val="r"/>
      <c:layout>
        <c:manualLayout>
          <c:xMode val="edge"/>
          <c:yMode val="edge"/>
          <c:x val="0.73604323952205308"/>
          <c:y val="0.60697051998734308"/>
          <c:w val="0.17641592884495871"/>
          <c:h val="0.37387886675606996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16728786780658"/>
          <c:y val="9.6868998643444379E-2"/>
          <c:w val="0.53739058523454752"/>
          <c:h val="0.76453354803276619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489C-4680-9089-D47B4DE57E0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489C-4680-9089-D47B4DE57E0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489C-4680-9089-D47B4DE57E0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489C-4680-9089-D47B4DE57E0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489C-4680-9089-D47B4DE57E03}"/>
              </c:ext>
            </c:extLst>
          </c:dPt>
          <c:dLbls>
            <c:dLbl>
              <c:idx val="0"/>
              <c:layout>
                <c:manualLayout>
                  <c:x val="1.6381139788282949E-2"/>
                  <c:y val="2.543933480842259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89C-4680-9089-D47B4DE57E03}"/>
                </c:ext>
              </c:extLst>
            </c:dLbl>
            <c:dLbl>
              <c:idx val="1"/>
              <c:layout>
                <c:manualLayout>
                  <c:x val="4.3280191544827571E-3"/>
                  <c:y val="-6.395284588917886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89C-4680-9089-D47B4DE57E03}"/>
                </c:ext>
              </c:extLst>
            </c:dLbl>
            <c:dLbl>
              <c:idx val="2"/>
              <c:layout>
                <c:manualLayout>
                  <c:x val="-2.0340638779962717E-2"/>
                  <c:y val="6.140481339954896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89C-4680-9089-D47B4DE57E03}"/>
                </c:ext>
              </c:extLst>
            </c:dLbl>
            <c:dLbl>
              <c:idx val="3"/>
              <c:layout>
                <c:manualLayout>
                  <c:x val="-4.2425567395485211E-3"/>
                  <c:y val="-2.22498628355336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89C-4680-9089-D47B4DE57E03}"/>
                </c:ext>
              </c:extLst>
            </c:dLbl>
            <c:dLbl>
              <c:idx val="4"/>
              <c:layout>
                <c:manualLayout>
                  <c:x val="1.1649169583712388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89C-4680-9089-D47B4DE57E0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Rozrywkowi</c:v>
                </c:pt>
                <c:pt idx="1">
                  <c:v>Rodzinni</c:v>
                </c:pt>
                <c:pt idx="2">
                  <c:v>Pasjonaci</c:v>
                </c:pt>
                <c:pt idx="3">
                  <c:v>Towarzyszący</c:v>
                </c:pt>
                <c:pt idx="4">
                  <c:v>Przypadkowi</c:v>
                </c:pt>
              </c:strCache>
            </c:strRef>
          </c:cat>
          <c:val>
            <c:numRef>
              <c:f>Arkusz1!$B$2:$B$6</c:f>
              <c:numCache>
                <c:formatCode>###0%</c:formatCode>
                <c:ptCount val="5"/>
                <c:pt idx="0">
                  <c:v>0.25961538461538464</c:v>
                </c:pt>
                <c:pt idx="1">
                  <c:v>0.26442307692307698</c:v>
                </c:pt>
                <c:pt idx="2">
                  <c:v>0.29086538461538469</c:v>
                </c:pt>
                <c:pt idx="3">
                  <c:v>0.15865384615384617</c:v>
                </c:pt>
                <c:pt idx="4">
                  <c:v>2.6442307692307696E-2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9C-4680-9089-D47B4DE57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7487563110265"/>
          <c:y val="0"/>
          <c:w val="0.56002110876569267"/>
          <c:h val="0.9894179894179854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1.1215117638030206E-3"/>
                  <c:y val="1.0180472140628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2C-40C7-90D0-050E7D8AE69D}"/>
                </c:ext>
              </c:extLst>
            </c:dLbl>
            <c:dLbl>
              <c:idx val="10"/>
              <c:layout>
                <c:manualLayout>
                  <c:x val="2.7617322834646452E-3"/>
                  <c:y val="-9.696446954731417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2C-40C7-90D0-050E7D8AE69D}"/>
                </c:ext>
              </c:extLst>
            </c:dLbl>
            <c:dLbl>
              <c:idx val="11"/>
              <c:layout>
                <c:manualLayout>
                  <c:x val="-4.7406299212598675E-3"/>
                  <c:y val="1.75393005202971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2C-40C7-90D0-050E7D8AE69D}"/>
                </c:ext>
              </c:extLst>
            </c:dLbl>
            <c:dLbl>
              <c:idx val="12"/>
              <c:layout>
                <c:manualLayout>
                  <c:x val="-2.9907259816513957E-3"/>
                  <c:y val="1.0645003662493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2C-40C7-90D0-050E7D8AE69D}"/>
                </c:ext>
              </c:extLst>
            </c:dLbl>
            <c:dLbl>
              <c:idx val="13"/>
              <c:layout>
                <c:manualLayout>
                  <c:x val="2.8983411245393441E-3"/>
                  <c:y val="8.00122961855451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2C-40C7-90D0-050E7D8AE69D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2C-40C7-90D0-050E7D8AE69D}"/>
                </c:ext>
              </c:extLst>
            </c:dLbl>
            <c:dLbl>
              <c:idx val="1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2C-40C7-90D0-050E7D8AE69D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2C-40C7-90D0-050E7D8AE69D}"/>
                </c:ext>
              </c:extLst>
            </c:dLbl>
            <c:dLbl>
              <c:idx val="21"/>
              <c:layout>
                <c:manualLayout>
                  <c:xMode val="edge"/>
                  <c:yMode val="edge"/>
                  <c:x val="0.1934032983508251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2C-40C7-90D0-050E7D8AE69D}"/>
                </c:ext>
              </c:extLst>
            </c:dLbl>
            <c:dLbl>
              <c:idx val="22"/>
              <c:layout>
                <c:manualLayout>
                  <c:xMode val="edge"/>
                  <c:yMode val="edge"/>
                  <c:x val="0.194902548725637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2C-40C7-90D0-050E7D8AE69D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17241379310344884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2C-40C7-90D0-050E7D8AE69D}"/>
                </c:ext>
              </c:extLst>
            </c:dLbl>
            <c:dLbl>
              <c:idx val="24"/>
              <c:layout>
                <c:manualLayout>
                  <c:xMode val="edge"/>
                  <c:yMode val="edge"/>
                  <c:x val="0.16941529235382388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2C-40C7-90D0-050E7D8AE69D}"/>
                </c:ext>
              </c:extLst>
            </c:dLbl>
            <c:numFmt formatCode="0%" sourceLinked="0"/>
            <c:spPr>
              <a:noFill/>
              <a:ln w="25399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20-24 lata</c:v>
                </c:pt>
                <c:pt idx="1">
                  <c:v>25-34 lata</c:v>
                </c:pt>
                <c:pt idx="2">
                  <c:v>35-44 lata</c:v>
                </c:pt>
                <c:pt idx="3">
                  <c:v>45-54 lata</c:v>
                </c:pt>
                <c:pt idx="4">
                  <c:v>55 lat i więcej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0.13522012578616371</c:v>
                </c:pt>
                <c:pt idx="1">
                  <c:v>0.33018867924528483</c:v>
                </c:pt>
                <c:pt idx="2">
                  <c:v>0.28301886792452968</c:v>
                </c:pt>
                <c:pt idx="3">
                  <c:v>0.11949685534591219</c:v>
                </c:pt>
                <c:pt idx="4">
                  <c:v>0.13207547169811318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2C-40C7-90D0-050E7D8AE6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52869504"/>
        <c:axId val="152872448"/>
      </c:barChart>
      <c:catAx>
        <c:axId val="1528695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pl-PL"/>
          </a:p>
        </c:txPr>
        <c:crossAx val="152872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2872448"/>
        <c:scaling>
          <c:orientation val="minMax"/>
          <c:max val="0.60000000000000064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152869504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0EFC-4822-B895-94CB5E1552A7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0EFC-4822-B895-94CB5E1552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Kobieta</c:v>
                </c:pt>
                <c:pt idx="1">
                  <c:v>Mężczyzna 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0.52</c:v>
                </c:pt>
                <c:pt idx="1">
                  <c:v>0.48000000000000032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FC-4822-B895-94CB5E155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l"/>
      <c:layout>
        <c:manualLayout>
          <c:xMode val="edge"/>
          <c:yMode val="edge"/>
          <c:x val="5.1054268823931923E-2"/>
          <c:y val="0.56827334841583255"/>
          <c:w val="0.32186445658084895"/>
          <c:h val="0.31239331993414976"/>
        </c:manualLayout>
      </c:layout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7487563110265"/>
          <c:y val="0"/>
          <c:w val="0.56002110876569267"/>
          <c:h val="0.9894179894179854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1.1215117638030206E-3"/>
                  <c:y val="1.0180472140628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43-4838-804C-FED1BEFFDF99}"/>
                </c:ext>
              </c:extLst>
            </c:dLbl>
            <c:dLbl>
              <c:idx val="10"/>
              <c:layout>
                <c:manualLayout>
                  <c:x val="2.7617322834646452E-3"/>
                  <c:y val="-9.696446954731417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43-4838-804C-FED1BEFFDF99}"/>
                </c:ext>
              </c:extLst>
            </c:dLbl>
            <c:dLbl>
              <c:idx val="11"/>
              <c:layout>
                <c:manualLayout>
                  <c:x val="-4.7406299212598675E-3"/>
                  <c:y val="1.75393005202971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43-4838-804C-FED1BEFFDF99}"/>
                </c:ext>
              </c:extLst>
            </c:dLbl>
            <c:dLbl>
              <c:idx val="12"/>
              <c:layout>
                <c:manualLayout>
                  <c:x val="-2.9907259816513957E-3"/>
                  <c:y val="1.0645003662493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43-4838-804C-FED1BEFFDF99}"/>
                </c:ext>
              </c:extLst>
            </c:dLbl>
            <c:dLbl>
              <c:idx val="13"/>
              <c:layout>
                <c:manualLayout>
                  <c:x val="2.8983411245393441E-3"/>
                  <c:y val="8.00122961855451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43-4838-804C-FED1BEFFDF99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43-4838-804C-FED1BEFFDF99}"/>
                </c:ext>
              </c:extLst>
            </c:dLbl>
            <c:dLbl>
              <c:idx val="1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43-4838-804C-FED1BEFFDF99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43-4838-804C-FED1BEFFDF99}"/>
                </c:ext>
              </c:extLst>
            </c:dLbl>
            <c:dLbl>
              <c:idx val="21"/>
              <c:layout>
                <c:manualLayout>
                  <c:xMode val="edge"/>
                  <c:yMode val="edge"/>
                  <c:x val="0.1934032983508251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43-4838-804C-FED1BEFFDF99}"/>
                </c:ext>
              </c:extLst>
            </c:dLbl>
            <c:dLbl>
              <c:idx val="22"/>
              <c:layout>
                <c:manualLayout>
                  <c:xMode val="edge"/>
                  <c:yMode val="edge"/>
                  <c:x val="0.194902548725637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43-4838-804C-FED1BEFFDF99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17241379310344884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43-4838-804C-FED1BEFFDF99}"/>
                </c:ext>
              </c:extLst>
            </c:dLbl>
            <c:dLbl>
              <c:idx val="24"/>
              <c:layout>
                <c:manualLayout>
                  <c:xMode val="edge"/>
                  <c:yMode val="edge"/>
                  <c:x val="0.16941529235382388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43-4838-804C-FED1BEFFDF99}"/>
                </c:ext>
              </c:extLst>
            </c:dLbl>
            <c:numFmt formatCode="0%" sourceLinked="0"/>
            <c:spPr>
              <a:noFill/>
              <a:ln w="25399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Podstawowe lub zasadnicze zawodowe</c:v>
                </c:pt>
                <c:pt idx="1">
                  <c:v>Średnie</c:v>
                </c:pt>
                <c:pt idx="2">
                  <c:v>Policealne</c:v>
                </c:pt>
                <c:pt idx="3">
                  <c:v>Licencjat, inżynier</c:v>
                </c:pt>
                <c:pt idx="4">
                  <c:v>Wyższe magisterskie</c:v>
                </c:pt>
                <c:pt idx="5">
                  <c:v>Podyplomowe</c:v>
                </c:pt>
              </c:strCache>
            </c:strRef>
          </c:cat>
          <c:val>
            <c:numRef>
              <c:f>Sheet1!$B$2:$B$7</c:f>
              <c:numCache>
                <c:formatCode>####.0%</c:formatCode>
                <c:ptCount val="6"/>
                <c:pt idx="0">
                  <c:v>0.13836477987421383</c:v>
                </c:pt>
                <c:pt idx="1">
                  <c:v>0.34905660377358488</c:v>
                </c:pt>
                <c:pt idx="2">
                  <c:v>5.9748427672955982E-2</c:v>
                </c:pt>
                <c:pt idx="3">
                  <c:v>7.8616352201257858E-2</c:v>
                </c:pt>
                <c:pt idx="4" formatCode="0.00%">
                  <c:v>0.31761006289308252</c:v>
                </c:pt>
                <c:pt idx="5" formatCode="0.00%">
                  <c:v>1.4150943396226414E-2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B43-4838-804C-FED1BEFFDF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52987520"/>
        <c:axId val="153023232"/>
      </c:barChart>
      <c:catAx>
        <c:axId val="152987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pl-PL"/>
          </a:p>
        </c:txPr>
        <c:crossAx val="153023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3023232"/>
        <c:scaling>
          <c:orientation val="minMax"/>
          <c:max val="0.60000000000000064"/>
          <c:min val="0"/>
        </c:scaling>
        <c:delete val="1"/>
        <c:axPos val="t"/>
        <c:numFmt formatCode="####.0%" sourceLinked="1"/>
        <c:majorTickMark val="out"/>
        <c:minorTickMark val="none"/>
        <c:tickLblPos val="none"/>
        <c:crossAx val="152987520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289811792530411"/>
          <c:y val="0"/>
          <c:w val="0.40710188207469644"/>
          <c:h val="0.98941798941798542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1.1215117638030206E-3"/>
                  <c:y val="1.0180472140628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92-4F16-B8C0-A496E47667E9}"/>
                </c:ext>
              </c:extLst>
            </c:dLbl>
            <c:dLbl>
              <c:idx val="10"/>
              <c:layout>
                <c:manualLayout>
                  <c:x val="2.7617322834646452E-3"/>
                  <c:y val="-9.696446954731417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92-4F16-B8C0-A496E47667E9}"/>
                </c:ext>
              </c:extLst>
            </c:dLbl>
            <c:dLbl>
              <c:idx val="11"/>
              <c:layout>
                <c:manualLayout>
                  <c:x val="-4.7406299212598675E-3"/>
                  <c:y val="1.75393005202971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92-4F16-B8C0-A496E47667E9}"/>
                </c:ext>
              </c:extLst>
            </c:dLbl>
            <c:dLbl>
              <c:idx val="12"/>
              <c:layout>
                <c:manualLayout>
                  <c:x val="-2.9907259816513957E-3"/>
                  <c:y val="1.0645003662493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92-4F16-B8C0-A496E47667E9}"/>
                </c:ext>
              </c:extLst>
            </c:dLbl>
            <c:dLbl>
              <c:idx val="13"/>
              <c:layout>
                <c:manualLayout>
                  <c:x val="2.8983411245393441E-3"/>
                  <c:y val="8.00122961855451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92-4F16-B8C0-A496E47667E9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92-4F16-B8C0-A496E47667E9}"/>
                </c:ext>
              </c:extLst>
            </c:dLbl>
            <c:dLbl>
              <c:idx val="1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92-4F16-B8C0-A496E47667E9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92-4F16-B8C0-A496E47667E9}"/>
                </c:ext>
              </c:extLst>
            </c:dLbl>
            <c:dLbl>
              <c:idx val="21"/>
              <c:layout>
                <c:manualLayout>
                  <c:xMode val="edge"/>
                  <c:yMode val="edge"/>
                  <c:x val="0.1934032983508251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92-4F16-B8C0-A496E47667E9}"/>
                </c:ext>
              </c:extLst>
            </c:dLbl>
            <c:dLbl>
              <c:idx val="22"/>
              <c:layout>
                <c:manualLayout>
                  <c:xMode val="edge"/>
                  <c:yMode val="edge"/>
                  <c:x val="0.194902548725637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92-4F16-B8C0-A496E47667E9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17241379310344884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92-4F16-B8C0-A496E47667E9}"/>
                </c:ext>
              </c:extLst>
            </c:dLbl>
            <c:dLbl>
              <c:idx val="24"/>
              <c:layout>
                <c:manualLayout>
                  <c:xMode val="edge"/>
                  <c:yMode val="edge"/>
                  <c:x val="0.16941529235382388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92-4F16-B8C0-A496E47667E9}"/>
                </c:ext>
              </c:extLst>
            </c:dLbl>
            <c:numFmt formatCode="0%" sourceLinked="0"/>
            <c:spPr>
              <a:noFill/>
              <a:ln w="25399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Sheet1!$A$15:$A$23</c:f>
              <c:strCache>
                <c:ptCount val="9"/>
                <c:pt idx="0">
                  <c:v>Jestem pracownikiem najemnym, zatrudnionym w firmie, przedsiębiorstwie</c:v>
                </c:pt>
                <c:pt idx="1">
                  <c:v>Jestem emerytem/rencistą</c:v>
                </c:pt>
                <c:pt idx="2">
                  <c:v>Jestem uczniem/studentem</c:v>
                </c:pt>
                <c:pt idx="3">
                  <c:v>Prowadzę własną działalność gospodarczą</c:v>
                </c:pt>
                <c:pt idx="4">
                  <c:v>Jestem zatrudniony na umowę o dzieło/zlecenie</c:v>
                </c:pt>
                <c:pt idx="5">
                  <c:v>Zajmuję się prowadzeniem gospodarstwa domowego/wychowaniem dzieci</c:v>
                </c:pt>
                <c:pt idx="6">
                  <c:v>Jestem bezrobotny(a)/aktualnie pozostaję bez stałej pracy</c:v>
                </c:pt>
                <c:pt idx="7">
                  <c:v>Prowadzę własne gospodarstwo rolne</c:v>
                </c:pt>
                <c:pt idx="8">
                  <c:v>Odmowa</c:v>
                </c:pt>
              </c:strCache>
            </c:strRef>
          </c:cat>
          <c:val>
            <c:numRef>
              <c:f>Sheet1!$B$15:$B$23</c:f>
              <c:numCache>
                <c:formatCode>###0%</c:formatCode>
                <c:ptCount val="9"/>
                <c:pt idx="0">
                  <c:v>0.589622641509434</c:v>
                </c:pt>
                <c:pt idx="1">
                  <c:v>0.10220125786163557</c:v>
                </c:pt>
                <c:pt idx="2">
                  <c:v>8.4905660377358763E-2</c:v>
                </c:pt>
                <c:pt idx="3">
                  <c:v>5.8176100628930819E-2</c:v>
                </c:pt>
                <c:pt idx="4">
                  <c:v>5.0314465408805104E-2</c:v>
                </c:pt>
                <c:pt idx="5">
                  <c:v>2.8301886792452827E-2</c:v>
                </c:pt>
                <c:pt idx="6">
                  <c:v>9.4339622641509448E-3</c:v>
                </c:pt>
                <c:pt idx="7">
                  <c:v>6.2893081761006518E-3</c:v>
                </c:pt>
                <c:pt idx="8">
                  <c:v>8.6477987421383629E-2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92-4F16-B8C0-A496E47667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52923520"/>
        <c:axId val="152938752"/>
      </c:barChart>
      <c:catAx>
        <c:axId val="152923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pl-PL"/>
          </a:p>
        </c:txPr>
        <c:crossAx val="152938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2938752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152923520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67674298815338"/>
          <c:y val="0"/>
          <c:w val="0.42014204441859698"/>
          <c:h val="0.9894179894179854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1.1215117638030206E-3"/>
                  <c:y val="1.0180472140628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52-4EA5-A43B-D83CC7D0FABA}"/>
                </c:ext>
              </c:extLst>
            </c:dLbl>
            <c:dLbl>
              <c:idx val="10"/>
              <c:layout>
                <c:manualLayout>
                  <c:x val="2.7617322834646452E-3"/>
                  <c:y val="-9.696446954731417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52-4EA5-A43B-D83CC7D0FABA}"/>
                </c:ext>
              </c:extLst>
            </c:dLbl>
            <c:dLbl>
              <c:idx val="11"/>
              <c:layout>
                <c:manualLayout>
                  <c:x val="-4.7406299212598675E-3"/>
                  <c:y val="1.75393005202971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52-4EA5-A43B-D83CC7D0FABA}"/>
                </c:ext>
              </c:extLst>
            </c:dLbl>
            <c:dLbl>
              <c:idx val="12"/>
              <c:layout>
                <c:manualLayout>
                  <c:x val="-2.9907259816513957E-3"/>
                  <c:y val="1.0645003662493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52-4EA5-A43B-D83CC7D0FABA}"/>
                </c:ext>
              </c:extLst>
            </c:dLbl>
            <c:dLbl>
              <c:idx val="13"/>
              <c:layout>
                <c:manualLayout>
                  <c:x val="2.8983411245393441E-3"/>
                  <c:y val="8.00122961855451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52-4EA5-A43B-D83CC7D0FABA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52-4EA5-A43B-D83CC7D0FABA}"/>
                </c:ext>
              </c:extLst>
            </c:dLbl>
            <c:dLbl>
              <c:idx val="1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52-4EA5-A43B-D83CC7D0FABA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52-4EA5-A43B-D83CC7D0FABA}"/>
                </c:ext>
              </c:extLst>
            </c:dLbl>
            <c:dLbl>
              <c:idx val="21"/>
              <c:layout>
                <c:manualLayout>
                  <c:xMode val="edge"/>
                  <c:yMode val="edge"/>
                  <c:x val="0.1934032983508251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52-4EA5-A43B-D83CC7D0FABA}"/>
                </c:ext>
              </c:extLst>
            </c:dLbl>
            <c:dLbl>
              <c:idx val="22"/>
              <c:layout>
                <c:manualLayout>
                  <c:xMode val="edge"/>
                  <c:yMode val="edge"/>
                  <c:x val="0.194902548725637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52-4EA5-A43B-D83CC7D0FABA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17241379310344884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A52-4EA5-A43B-D83CC7D0FABA}"/>
                </c:ext>
              </c:extLst>
            </c:dLbl>
            <c:dLbl>
              <c:idx val="24"/>
              <c:layout>
                <c:manualLayout>
                  <c:xMode val="edge"/>
                  <c:yMode val="edge"/>
                  <c:x val="0.16941529235382388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52-4EA5-A43B-D83CC7D0FABA}"/>
                </c:ext>
              </c:extLst>
            </c:dLbl>
            <c:numFmt formatCode="0%" sourceLinked="0"/>
            <c:spPr>
              <a:noFill/>
              <a:ln w="25399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Brak dzieci</c:v>
                </c:pt>
                <c:pt idx="1">
                  <c:v>1 dziecko</c:v>
                </c:pt>
                <c:pt idx="2">
                  <c:v>2 dzieci</c:v>
                </c:pt>
                <c:pt idx="3">
                  <c:v>3 dzieci i więcej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0.53930817610062898</c:v>
                </c:pt>
                <c:pt idx="1">
                  <c:v>0.19025157232704387</c:v>
                </c:pt>
                <c:pt idx="2">
                  <c:v>0.13836477987421383</c:v>
                </c:pt>
                <c:pt idx="3" formatCode="0.0%">
                  <c:v>3.3018867924528315E-2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A52-4EA5-A43B-D83CC7D0FA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53579904"/>
        <c:axId val="153582592"/>
      </c:barChart>
      <c:catAx>
        <c:axId val="1535799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/>
            </a:pPr>
            <a:endParaRPr lang="pl-PL"/>
          </a:p>
        </c:txPr>
        <c:crossAx val="153582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3582592"/>
        <c:scaling>
          <c:orientation val="minMax"/>
          <c:max val="0.60000000000000064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153579904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62852359838806"/>
          <c:y val="0"/>
          <c:w val="0.4137147640161194"/>
          <c:h val="0.98941798941798542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1.1215117638030206E-3"/>
                  <c:y val="1.0180472140628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51-48FD-B894-83E4BF77BAE8}"/>
                </c:ext>
              </c:extLst>
            </c:dLbl>
            <c:dLbl>
              <c:idx val="10"/>
              <c:layout>
                <c:manualLayout>
                  <c:x val="2.7617322834646452E-3"/>
                  <c:y val="-9.696446954731417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51-48FD-B894-83E4BF77BAE8}"/>
                </c:ext>
              </c:extLst>
            </c:dLbl>
            <c:dLbl>
              <c:idx val="11"/>
              <c:layout>
                <c:manualLayout>
                  <c:x val="-4.7406299212598675E-3"/>
                  <c:y val="1.75393005202971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51-48FD-B894-83E4BF77BAE8}"/>
                </c:ext>
              </c:extLst>
            </c:dLbl>
            <c:dLbl>
              <c:idx val="12"/>
              <c:layout>
                <c:manualLayout>
                  <c:x val="-2.9907259816513957E-3"/>
                  <c:y val="1.0645003662493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51-48FD-B894-83E4BF77BAE8}"/>
                </c:ext>
              </c:extLst>
            </c:dLbl>
            <c:dLbl>
              <c:idx val="13"/>
              <c:layout>
                <c:manualLayout>
                  <c:x val="2.8983411245393441E-3"/>
                  <c:y val="8.00122961855451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51-48FD-B894-83E4BF77BAE8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51-48FD-B894-83E4BF77BAE8}"/>
                </c:ext>
              </c:extLst>
            </c:dLbl>
            <c:dLbl>
              <c:idx val="1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51-48FD-B894-83E4BF77BAE8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51-48FD-B894-83E4BF77BAE8}"/>
                </c:ext>
              </c:extLst>
            </c:dLbl>
            <c:dLbl>
              <c:idx val="21"/>
              <c:layout>
                <c:manualLayout>
                  <c:xMode val="edge"/>
                  <c:yMode val="edge"/>
                  <c:x val="0.1934032983508251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551-48FD-B894-83E4BF77BAE8}"/>
                </c:ext>
              </c:extLst>
            </c:dLbl>
            <c:dLbl>
              <c:idx val="22"/>
              <c:layout>
                <c:manualLayout>
                  <c:xMode val="edge"/>
                  <c:yMode val="edge"/>
                  <c:x val="0.194902548725637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51-48FD-B894-83E4BF77BAE8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17241379310344884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51-48FD-B894-83E4BF77BAE8}"/>
                </c:ext>
              </c:extLst>
            </c:dLbl>
            <c:dLbl>
              <c:idx val="24"/>
              <c:layout>
                <c:manualLayout>
                  <c:xMode val="edge"/>
                  <c:yMode val="edge"/>
                  <c:x val="0.16941529235382388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51-48FD-B894-83E4BF77BAE8}"/>
                </c:ext>
              </c:extLst>
            </c:dLbl>
            <c:numFmt formatCode="0%" sourceLinked="0"/>
            <c:spPr>
              <a:noFill/>
              <a:ln w="25399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Sheet1!$A$12:$A$16</c:f>
              <c:strCache>
                <c:ptCount val="5"/>
                <c:pt idx="0">
                  <c:v>Żyjemy skromnie – musimy na co dzień bardzo oszczędnie gospodarować</c:v>
                </c:pt>
                <c:pt idx="1">
                  <c:v>Żyjemy średnio – starcza nam na co dzień, ale musimy oszczędzać na poważniejsze zakupy</c:v>
                </c:pt>
                <c:pt idx="2">
                  <c:v>Żyjemy dobrze – starcza nam na wiele bez specjalnego oszczędzania</c:v>
                </c:pt>
                <c:pt idx="3">
                  <c:v>Żyjemy bardzo dobrze – mogę (możemy) pozwolić sobie na pewien luksus</c:v>
                </c:pt>
                <c:pt idx="4">
                  <c:v>Trudno powiedzieć</c:v>
                </c:pt>
              </c:strCache>
            </c:strRef>
          </c:cat>
          <c:val>
            <c:numRef>
              <c:f>Sheet1!$B$12:$B$16</c:f>
              <c:numCache>
                <c:formatCode>###0%</c:formatCode>
                <c:ptCount val="5"/>
                <c:pt idx="0">
                  <c:v>4.7169811320754707E-2</c:v>
                </c:pt>
                <c:pt idx="1">
                  <c:v>0.43238993710691903</c:v>
                </c:pt>
                <c:pt idx="2">
                  <c:v>0.36635220125786344</c:v>
                </c:pt>
                <c:pt idx="3">
                  <c:v>4.2452830188679284E-2</c:v>
                </c:pt>
                <c:pt idx="4">
                  <c:v>0.11006289308176101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551-48FD-B894-83E4BF77BA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53631744"/>
        <c:axId val="153642880"/>
      </c:barChart>
      <c:catAx>
        <c:axId val="1536317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 sz="1000"/>
            </a:pPr>
            <a:endParaRPr lang="pl-PL"/>
          </a:p>
        </c:txPr>
        <c:crossAx val="153642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3642880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153631744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9983626959519"/>
          <c:y val="3.2067144054701044E-3"/>
          <c:w val="0.33807820795818988"/>
          <c:h val="0.9894179894179854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Edycja 2015, N=603</c:v>
                </c:pt>
              </c:strCache>
            </c:strRef>
          </c:tx>
          <c:spPr>
            <a:solidFill>
              <a:srgbClr val="AEBB76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1.1215117638030206E-3"/>
                  <c:y val="1.0180472140628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EB-4734-ADE6-93C58C0463B9}"/>
                </c:ext>
              </c:extLst>
            </c:dLbl>
            <c:dLbl>
              <c:idx val="10"/>
              <c:layout>
                <c:manualLayout>
                  <c:x val="2.7617322834646452E-3"/>
                  <c:y val="-9.6964469547314172E-4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EB-4734-ADE6-93C58C0463B9}"/>
                </c:ext>
              </c:extLst>
            </c:dLbl>
            <c:dLbl>
              <c:idx val="11"/>
              <c:layout>
                <c:manualLayout>
                  <c:x val="-4.7406299212598675E-3"/>
                  <c:y val="1.7539300520297153E-2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EB-4734-ADE6-93C58C0463B9}"/>
                </c:ext>
              </c:extLst>
            </c:dLbl>
            <c:dLbl>
              <c:idx val="12"/>
              <c:layout>
                <c:manualLayout>
                  <c:x val="-2.9907259816513957E-3"/>
                  <c:y val="1.0645003662493251E-2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EB-4734-ADE6-93C58C0463B9}"/>
                </c:ext>
              </c:extLst>
            </c:dLbl>
            <c:dLbl>
              <c:idx val="13"/>
              <c:layout>
                <c:manualLayout>
                  <c:x val="2.8983411245393441E-3"/>
                  <c:y val="8.0012296185545135E-3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EB-4734-ADE6-93C58C0463B9}"/>
                </c:ext>
              </c:extLst>
            </c:dLbl>
            <c:dLbl>
              <c:idx val="16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EB-4734-ADE6-93C58C0463B9}"/>
                </c:ext>
              </c:extLst>
            </c:dLbl>
            <c:dLbl>
              <c:idx val="18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EB-4734-ADE6-93C58C0463B9}"/>
                </c:ext>
              </c:extLst>
            </c:dLbl>
            <c:dLbl>
              <c:idx val="20"/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EB-4734-ADE6-93C58C0463B9}"/>
                </c:ext>
              </c:extLst>
            </c:dLbl>
            <c:dLbl>
              <c:idx val="21"/>
              <c:layout>
                <c:manualLayout>
                  <c:xMode val="edge"/>
                  <c:yMode val="edge"/>
                  <c:x val="0.19340329835082512"/>
                  <c:y val="0.91005291005290956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EB-4734-ADE6-93C58C0463B9}"/>
                </c:ext>
              </c:extLst>
            </c:dLbl>
            <c:dLbl>
              <c:idx val="22"/>
              <c:layout>
                <c:manualLayout>
                  <c:xMode val="edge"/>
                  <c:yMode val="edge"/>
                  <c:x val="0.1949025487256372"/>
                  <c:y val="0.91005291005290956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EB-4734-ADE6-93C58C0463B9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17241379310344884"/>
                  <c:y val="0.91005291005290956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EB-4734-ADE6-93C58C0463B9}"/>
                </c:ext>
              </c:extLst>
            </c:dLbl>
            <c:dLbl>
              <c:idx val="24"/>
              <c:layout>
                <c:manualLayout>
                  <c:xMode val="edge"/>
                  <c:yMode val="edge"/>
                  <c:x val="0.16941529235382388"/>
                  <c:y val="0.91005291005290956"/>
                </c:manualLayout>
              </c:layout>
              <c:numFmt formatCode="0%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</a:schemeClr>
                      </a:solidFill>
                      <a:latin typeface="+mn-lt"/>
                      <a:ea typeface="Arial Narrow"/>
                      <a:cs typeface="Arial Narrow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EB-4734-ADE6-93C58C0463B9}"/>
                </c:ext>
              </c:extLst>
            </c:dLbl>
            <c:numFmt formatCode="0%" sourceLinked="0"/>
            <c:spPr>
              <a:noFill/>
              <a:ln w="25399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Strona internetowa Industriady (industriada.pl)</c:v>
                </c:pt>
                <c:pt idx="1">
                  <c:v>Broszura z programem</c:v>
                </c:pt>
                <c:pt idx="2">
                  <c:v>Ulotki z konkretnego obiektu</c:v>
                </c:pt>
                <c:pt idx="3">
                  <c:v>Facebook</c:v>
                </c:pt>
                <c:pt idx="4">
                  <c:v>Strona internetowa danego obiektu Industriady</c:v>
                </c:pt>
                <c:pt idx="5">
                  <c:v>Rodzina, znajomi</c:v>
                </c:pt>
                <c:pt idx="6">
                  <c:v>Radio</c:v>
                </c:pt>
                <c:pt idx="7">
                  <c:v>Inne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0.41127694859038144</c:v>
                </c:pt>
                <c:pt idx="1">
                  <c:v>0.32835820895522388</c:v>
                </c:pt>
                <c:pt idx="2">
                  <c:v>8.9552238805970144E-2</c:v>
                </c:pt>
                <c:pt idx="3">
                  <c:v>0.10447761194029852</c:v>
                </c:pt>
                <c:pt idx="5">
                  <c:v>5.140961857379768E-2</c:v>
                </c:pt>
                <c:pt idx="6">
                  <c:v>1.3266998341625208E-2</c:v>
                </c:pt>
                <c:pt idx="7">
                  <c:v>2.9850746268656716E-2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BEB-4734-ADE6-93C58C0463B9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Edycja 2016, N=630</c:v>
                </c:pt>
              </c:strCache>
            </c:strRef>
          </c:tx>
          <c:spPr>
            <a:solidFill>
              <a:srgbClr val="84A64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Strona internetowa Industriady (industriada.pl)</c:v>
                </c:pt>
                <c:pt idx="1">
                  <c:v>Broszura z programem</c:v>
                </c:pt>
                <c:pt idx="2">
                  <c:v>Ulotki z konkretnego obiektu</c:v>
                </c:pt>
                <c:pt idx="3">
                  <c:v>Facebook</c:v>
                </c:pt>
                <c:pt idx="4">
                  <c:v>Strona internetowa danego obiektu Industriady</c:v>
                </c:pt>
                <c:pt idx="5">
                  <c:v>Rodzina, znajomi</c:v>
                </c:pt>
                <c:pt idx="6">
                  <c:v>Radio</c:v>
                </c:pt>
                <c:pt idx="7">
                  <c:v>Inne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0.41111111111111115</c:v>
                </c:pt>
                <c:pt idx="1">
                  <c:v>0.42222222222222222</c:v>
                </c:pt>
                <c:pt idx="2">
                  <c:v>0.21904761904761905</c:v>
                </c:pt>
                <c:pt idx="3">
                  <c:v>5.7142857142857141E-2</c:v>
                </c:pt>
                <c:pt idx="5">
                  <c:v>3.4920634920634921E-2</c:v>
                </c:pt>
                <c:pt idx="6">
                  <c:v>6.3492063492063492E-3</c:v>
                </c:pt>
                <c:pt idx="7">
                  <c:v>6.1904761904761907E-2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BEB-4734-ADE6-93C58C0463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Edycja 2017, N=636</c:v>
                </c:pt>
              </c:strCache>
            </c:strRef>
          </c:tx>
          <c:spPr>
            <a:solidFill>
              <a:srgbClr val="6587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Strona internetowa Industriady (industriada.pl)</c:v>
                </c:pt>
                <c:pt idx="1">
                  <c:v>Broszura z programem</c:v>
                </c:pt>
                <c:pt idx="2">
                  <c:v>Ulotki z konkretnego obiektu</c:v>
                </c:pt>
                <c:pt idx="3">
                  <c:v>Facebook</c:v>
                </c:pt>
                <c:pt idx="4">
                  <c:v>Strona internetowa danego obiektu Industriady</c:v>
                </c:pt>
                <c:pt idx="5">
                  <c:v>Rodzina, znajomi</c:v>
                </c:pt>
                <c:pt idx="6">
                  <c:v>Radio</c:v>
                </c:pt>
                <c:pt idx="7">
                  <c:v>Inne</c:v>
                </c:pt>
              </c:strCache>
            </c:strRef>
          </c:cat>
          <c:val>
            <c:numRef>
              <c:f>Sheet1!$D$2:$D$9</c:f>
              <c:numCache>
                <c:formatCode>###0%</c:formatCode>
                <c:ptCount val="8"/>
                <c:pt idx="0">
                  <c:v>0.45911949685534592</c:v>
                </c:pt>
                <c:pt idx="1">
                  <c:v>0.29559748427672955</c:v>
                </c:pt>
                <c:pt idx="2">
                  <c:v>0.11949685534591195</c:v>
                </c:pt>
                <c:pt idx="3">
                  <c:v>7.3899371069182387E-2</c:v>
                </c:pt>
                <c:pt idx="4">
                  <c:v>5.8176100628930819E-2</c:v>
                </c:pt>
                <c:pt idx="7">
                  <c:v>6.761006289308176E-2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BEB-4734-ADE6-93C58C0463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41949568"/>
        <c:axId val="141984128"/>
      </c:barChart>
      <c:catAx>
        <c:axId val="1419495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Arial"/>
                <a:cs typeface="Arial"/>
              </a:defRPr>
            </a:pPr>
            <a:endParaRPr lang="pl-PL"/>
          </a:p>
        </c:txPr>
        <c:crossAx val="141984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984128"/>
        <c:scaling>
          <c:orientation val="minMax"/>
          <c:max val="0.60000000000000064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1949568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legend>
      <c:legendPos val="r"/>
      <c:layout>
        <c:manualLayout>
          <c:xMode val="edge"/>
          <c:yMode val="edge"/>
          <c:x val="0.61053302672263565"/>
          <c:y val="0.79241286947588019"/>
          <c:w val="0.19849029120221251"/>
          <c:h val="0.207587130524119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75000"/>
                </a:schemeClr>
              </a:solidFill>
              <a:latin typeface="+mn-lt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62852359838806"/>
          <c:y val="0"/>
          <c:w val="0.4137147640161194"/>
          <c:h val="0.98941798941798542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1.1215117638030206E-3"/>
                  <c:y val="1.0180472140628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551-48FD-B894-83E4BF77BAE8}"/>
                </c:ext>
              </c:extLst>
            </c:dLbl>
            <c:dLbl>
              <c:idx val="10"/>
              <c:layout>
                <c:manualLayout>
                  <c:x val="2.7617322834646452E-3"/>
                  <c:y val="-9.696446954731417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551-48FD-B894-83E4BF77BAE8}"/>
                </c:ext>
              </c:extLst>
            </c:dLbl>
            <c:dLbl>
              <c:idx val="11"/>
              <c:layout>
                <c:manualLayout>
                  <c:x val="-4.7406299212598675E-3"/>
                  <c:y val="1.75393005202971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551-48FD-B894-83E4BF77BAE8}"/>
                </c:ext>
              </c:extLst>
            </c:dLbl>
            <c:dLbl>
              <c:idx val="12"/>
              <c:layout>
                <c:manualLayout>
                  <c:x val="-2.9907259816513957E-3"/>
                  <c:y val="1.0645003662493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551-48FD-B894-83E4BF77BAE8}"/>
                </c:ext>
              </c:extLst>
            </c:dLbl>
            <c:dLbl>
              <c:idx val="13"/>
              <c:layout>
                <c:manualLayout>
                  <c:x val="2.8983411245393441E-3"/>
                  <c:y val="8.00122961855451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551-48FD-B894-83E4BF77BAE8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51-48FD-B894-83E4BF77BAE8}"/>
                </c:ext>
              </c:extLst>
            </c:dLbl>
            <c:dLbl>
              <c:idx val="1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51-48FD-B894-83E4BF77BAE8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51-48FD-B894-83E4BF77BAE8}"/>
                </c:ext>
              </c:extLst>
            </c:dLbl>
            <c:dLbl>
              <c:idx val="21"/>
              <c:layout>
                <c:manualLayout>
                  <c:xMode val="edge"/>
                  <c:yMode val="edge"/>
                  <c:x val="0.1934032983508251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551-48FD-B894-83E4BF77BAE8}"/>
                </c:ext>
              </c:extLst>
            </c:dLbl>
            <c:dLbl>
              <c:idx val="22"/>
              <c:layout>
                <c:manualLayout>
                  <c:xMode val="edge"/>
                  <c:yMode val="edge"/>
                  <c:x val="0.1949025487256372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51-48FD-B894-83E4BF77BAE8}"/>
                </c:ext>
              </c:extLst>
            </c:dLbl>
            <c:dLbl>
              <c:idx val="23"/>
              <c:layout>
                <c:manualLayout>
                  <c:xMode val="edge"/>
                  <c:yMode val="edge"/>
                  <c:x val="0.17241379310344884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51-48FD-B894-83E4BF77BAE8}"/>
                </c:ext>
              </c:extLst>
            </c:dLbl>
            <c:dLbl>
              <c:idx val="24"/>
              <c:layout>
                <c:manualLayout>
                  <c:xMode val="edge"/>
                  <c:yMode val="edge"/>
                  <c:x val="0.16941529235382388"/>
                  <c:y val="0.9100529100529095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51-48FD-B894-83E4BF77BAE8}"/>
                </c:ext>
              </c:extLst>
            </c:dLbl>
            <c:numFmt formatCode="0%" sourceLinked="0"/>
            <c:spPr>
              <a:noFill/>
              <a:ln w="25399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Katowice</c:v>
                </c:pt>
                <c:pt idx="1">
                  <c:v>Zabrze</c:v>
                </c:pt>
                <c:pt idx="2">
                  <c:v>Gliwice</c:v>
                </c:pt>
                <c:pt idx="3">
                  <c:v>Czerwionka-Leszczyny</c:v>
                </c:pt>
                <c:pt idx="4">
                  <c:v>Chorzów</c:v>
                </c:pt>
                <c:pt idx="5">
                  <c:v>Częstochowa</c:v>
                </c:pt>
                <c:pt idx="6">
                  <c:v>Bytom</c:v>
                </c:pt>
                <c:pt idx="7">
                  <c:v>Sosnowiec</c:v>
                </c:pt>
                <c:pt idx="8">
                  <c:v>Tarnowskie Góry</c:v>
                </c:pt>
                <c:pt idx="9">
                  <c:v>Tychy</c:v>
                </c:pt>
                <c:pt idx="10">
                  <c:v>Dąbrowa Górnicza</c:v>
                </c:pt>
                <c:pt idx="11">
                  <c:v>Bielsko-Biała</c:v>
                </c:pt>
                <c:pt idx="12">
                  <c:v>Kraków</c:v>
                </c:pt>
                <c:pt idx="13">
                  <c:v>Inne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0.17899999999999999</c:v>
                </c:pt>
                <c:pt idx="1">
                  <c:v>0.13700000000000001</c:v>
                </c:pt>
                <c:pt idx="2">
                  <c:v>0.10199999999999999</c:v>
                </c:pt>
                <c:pt idx="3">
                  <c:v>6.3E-2</c:v>
                </c:pt>
                <c:pt idx="4">
                  <c:v>4.2000000000000003E-2</c:v>
                </c:pt>
                <c:pt idx="5">
                  <c:v>3.9E-2</c:v>
                </c:pt>
                <c:pt idx="6">
                  <c:v>3.5999999999999997E-2</c:v>
                </c:pt>
                <c:pt idx="7">
                  <c:v>3.3000000000000002E-2</c:v>
                </c:pt>
                <c:pt idx="8">
                  <c:v>2.7E-2</c:v>
                </c:pt>
                <c:pt idx="9">
                  <c:v>2.7E-2</c:v>
                </c:pt>
                <c:pt idx="10">
                  <c:v>2.1999999999999999E-2</c:v>
                </c:pt>
                <c:pt idx="11">
                  <c:v>0.02</c:v>
                </c:pt>
                <c:pt idx="12">
                  <c:v>0.02</c:v>
                </c:pt>
                <c:pt idx="13" formatCode="###0%">
                  <c:v>0.252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551-48FD-B894-83E4BF77BA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0"/>
        <c:axId val="153289088"/>
        <c:axId val="153291776"/>
      </c:barChart>
      <c:catAx>
        <c:axId val="1532890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/>
          <a:lstStyle/>
          <a:p>
            <a:pPr>
              <a:defRPr sz="1000"/>
            </a:pPr>
            <a:endParaRPr lang="pl-PL"/>
          </a:p>
        </c:txPr>
        <c:crossAx val="153291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32917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3289088"/>
        <c:crosses val="autoZero"/>
        <c:crossBetween val="between"/>
        <c:majorUnit val="0.1"/>
        <c:minorUnit val="2.0000000000000011E-2"/>
      </c:valAx>
      <c:spPr>
        <a:noFill/>
        <a:ln w="2539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29322549008434"/>
          <c:y val="0.26074029884631322"/>
          <c:w val="0.8184715490861133"/>
          <c:h val="0.65490840608657763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Śląskie</c:v>
                </c:pt>
              </c:strCache>
            </c:strRef>
          </c:tx>
          <c:spPr>
            <a:solidFill>
              <a:srgbClr val="84A64E"/>
            </a:solidFill>
            <a:ln w="25343">
              <a:noFill/>
            </a:ln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41C-47FE-B058-1B490B53F50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0.97936507936507933</c:v>
                </c:pt>
                <c:pt idx="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1C-47FE-B058-1B490B53F501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Inne województwo (małopolskie, dolnośląskie, mazowieckie, świętokrzyskie)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 w="25343">
              <a:noFill/>
            </a:ln>
          </c:spPr>
          <c:invertIfNegative val="0"/>
          <c:dLbls>
            <c:dLbl>
              <c:idx val="0"/>
              <c:layout>
                <c:manualLayout>
                  <c:x val="3.3272015889877667E-3"/>
                  <c:y val="-2.55743402776729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41C-47FE-B058-1B490B53F50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Sheet1!$C$2:$C$3</c:f>
              <c:numCache>
                <c:formatCode>0%</c:formatCode>
                <c:ptCount val="2"/>
                <c:pt idx="0">
                  <c:v>2.0634920634920634E-2</c:v>
                </c:pt>
                <c:pt idx="1">
                  <c:v>5.3000000000000012E-2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1C-47FE-B058-1B490B53F5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53338240"/>
        <c:axId val="153339776"/>
      </c:barChart>
      <c:catAx>
        <c:axId val="153338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153339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333977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3338240"/>
        <c:crosses val="autoZero"/>
        <c:crossBetween val="between"/>
        <c:minorUnit val="0.2"/>
      </c:valAx>
      <c:spPr>
        <a:noFill/>
        <a:ln w="25358">
          <a:noFill/>
        </a:ln>
      </c:spPr>
    </c:plotArea>
    <c:legend>
      <c:legendPos val="t"/>
      <c:layout>
        <c:manualLayout>
          <c:xMode val="edge"/>
          <c:yMode val="edge"/>
          <c:x val="0.11215629778349427"/>
          <c:y val="0.15101345874828709"/>
          <c:w val="0.8711543804508306"/>
          <c:h val="0.21473050153698081"/>
        </c:manualLayout>
      </c:layout>
      <c:overlay val="0"/>
      <c:spPr>
        <a:noFill/>
        <a:ln w="2534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>
              <a:lumMod val="75000"/>
            </a:schemeClr>
          </a:solidFill>
          <a:latin typeface="+mn-lt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0.26028</cdr:x>
      <cdr:y>0.75876</cdr:y>
    </cdr:from>
    <cdr:to>
      <cdr:x>0.37586</cdr:x>
      <cdr:y>0.86716</cdr:y>
    </cdr:to>
    <cdr:sp macro="" textlink="">
      <cdr:nvSpPr>
        <cdr:cNvPr id="2" name="Strzałka w dół 1"/>
        <cdr:cNvSpPr/>
      </cdr:nvSpPr>
      <cdr:spPr>
        <a:xfrm xmlns:a="http://schemas.openxmlformats.org/drawingml/2006/main">
          <a:off x="1945817" y="1512044"/>
          <a:ext cx="864058" cy="216017"/>
        </a:xfrm>
        <a:prstGeom xmlns:a="http://schemas.openxmlformats.org/drawingml/2006/main" prst="downArrow">
          <a:avLst/>
        </a:prstGeom>
        <a:solidFill xmlns:a="http://schemas.openxmlformats.org/drawingml/2006/main">
          <a:srgbClr val="477237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l-PL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61152-15B7-4E10-A084-B3437AEEEF5F}" type="datetimeFigureOut">
              <a:rPr lang="de-DE" smtClean="0"/>
              <a:pPr/>
              <a:t>05.07.2017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0C67E-3B97-47C8-91CB-CD446E39330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57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96F4E-5615-4A78-91AB-BA5D8EABC4F0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170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96F4E-5615-4A78-91AB-BA5D8EABC4F0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170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KŁAD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 bwMode="gray">
          <a:xfrm>
            <a:off x="0" y="-1"/>
            <a:ext cx="12190413" cy="5770511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50590" y="306977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grpSp>
        <p:nvGrpSpPr>
          <p:cNvPr id="8" name="Group 5"/>
          <p:cNvGrpSpPr>
            <a:grpSpLocks noChangeAspect="1"/>
          </p:cNvGrpSpPr>
          <p:nvPr userDrawn="1"/>
        </p:nvGrpSpPr>
        <p:grpSpPr bwMode="gray">
          <a:xfrm>
            <a:off x="11074848" y="5949280"/>
            <a:ext cx="623857" cy="868878"/>
            <a:chOff x="5895" y="3134"/>
            <a:chExt cx="690" cy="961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23" name="Symbol zastępczy tekstu 22"/>
          <p:cNvSpPr>
            <a:spLocks noGrp="1"/>
          </p:cNvSpPr>
          <p:nvPr>
            <p:ph type="body" sz="quarter" idx="14"/>
          </p:nvPr>
        </p:nvSpPr>
        <p:spPr>
          <a:xfrm>
            <a:off x="550863" y="3933552"/>
            <a:ext cx="9799637" cy="863600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95701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2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35557" y="1557339"/>
            <a:ext cx="5318616" cy="4608512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16"/>
          </p:nvPr>
        </p:nvSpPr>
        <p:spPr bwMode="gray">
          <a:xfrm>
            <a:off x="6326492" y="1557339"/>
            <a:ext cx="5318616" cy="4608512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4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2 kolumny_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49275" y="1557339"/>
            <a:ext cx="2628825" cy="4608512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4"/>
          </p:nvPr>
        </p:nvSpPr>
        <p:spPr bwMode="gray">
          <a:xfrm>
            <a:off x="3574926" y="1557339"/>
            <a:ext cx="8615487" cy="4608512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8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VS GRAFIKA_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5"/>
          </p:nvPr>
        </p:nvSpPr>
        <p:spPr bwMode="gray">
          <a:xfrm>
            <a:off x="3383107" y="1557338"/>
            <a:ext cx="8807305" cy="4607437"/>
          </a:xfrm>
          <a:solidFill>
            <a:schemeClr val="tx2"/>
          </a:solidFill>
        </p:spPr>
        <p:txBody>
          <a:bodyPr lIns="144000" tIns="144000" rIns="540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49275" y="1557321"/>
            <a:ext cx="2628825" cy="4608529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0464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VS GRAFIKA_VER2 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5"/>
          </p:nvPr>
        </p:nvSpPr>
        <p:spPr bwMode="gray">
          <a:xfrm>
            <a:off x="6218230" y="1557355"/>
            <a:ext cx="5426878" cy="460742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49275" y="1557339"/>
            <a:ext cx="5463947" cy="4608512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0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NIOSKI I REKOMENDAC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5" hasCustomPrompt="1"/>
          </p:nvPr>
        </p:nvSpPr>
        <p:spPr bwMode="gray">
          <a:xfrm>
            <a:off x="6218230" y="2060849"/>
            <a:ext cx="5426878" cy="410392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9275" y="2060849"/>
            <a:ext cx="5463947" cy="4105002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400"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9273" y="1557338"/>
            <a:ext cx="5428800" cy="398862"/>
          </a:xfrm>
          <a:solidFill>
            <a:schemeClr val="accent4">
              <a:alpha val="67000"/>
            </a:schemeClr>
          </a:solidFill>
        </p:spPr>
        <p:txBody>
          <a:bodyPr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WNIOSEK</a:t>
            </a:r>
            <a:endParaRPr lang="en-GB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239222" y="1556792"/>
            <a:ext cx="5428800" cy="398862"/>
          </a:xfrm>
          <a:solidFill>
            <a:schemeClr val="accent6">
              <a:alpha val="67000"/>
            </a:schemeClr>
          </a:solidFill>
        </p:spPr>
        <p:txBody>
          <a:bodyPr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REKOMENDACJA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19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BIG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5"/>
          </p:nvPr>
        </p:nvSpPr>
        <p:spPr>
          <a:xfrm>
            <a:off x="6218230" y="1557338"/>
            <a:ext cx="5426878" cy="331105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auto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auto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49275" y="1557321"/>
            <a:ext cx="5463947" cy="3311839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6"/>
          </p:nvPr>
        </p:nvSpPr>
        <p:spPr>
          <a:xfrm>
            <a:off x="0" y="5013176"/>
            <a:ext cx="12190413" cy="1872847"/>
          </a:xfrm>
          <a:solidFill>
            <a:schemeClr val="tx2"/>
          </a:solidFill>
        </p:spPr>
        <p:txBody>
          <a:bodyPr lIns="540000" rIns="540000" anchor="ctr"/>
          <a:lstStyle>
            <a:lvl1pPr marL="0" indent="0" algn="ctr">
              <a:lnSpc>
                <a:spcPct val="80000"/>
              </a:lnSpc>
              <a:spcAft>
                <a:spcPts val="600"/>
              </a:spcAft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lnSpc>
                <a:spcPct val="80000"/>
              </a:lnSpc>
              <a:spcAft>
                <a:spcPts val="600"/>
              </a:spcAft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lnSpc>
                <a:spcPct val="80000"/>
              </a:lnSpc>
              <a:spcAft>
                <a:spcPts val="600"/>
              </a:spcAft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lnSpc>
                <a:spcPct val="80000"/>
              </a:lnSpc>
              <a:spcAft>
                <a:spcPts val="600"/>
              </a:spcAft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lnSpc>
                <a:spcPct val="80000"/>
              </a:lnSpc>
              <a:spcAft>
                <a:spcPts val="600"/>
              </a:spcAft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845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KOLUMNY BIG FOOTER_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35557" y="1557338"/>
            <a:ext cx="5170901" cy="3311526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16"/>
          </p:nvPr>
        </p:nvSpPr>
        <p:spPr bwMode="gray">
          <a:xfrm>
            <a:off x="6468649" y="1557338"/>
            <a:ext cx="5170901" cy="3311526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0" y="5013176"/>
            <a:ext cx="12190413" cy="1872847"/>
          </a:xfrm>
          <a:solidFill>
            <a:schemeClr val="tx2"/>
          </a:solidFill>
        </p:spPr>
        <p:txBody>
          <a:bodyPr lIns="540000" rIns="540000" anchor="ctr"/>
          <a:lstStyle>
            <a:lvl1pPr marL="0" indent="0" algn="ctr">
              <a:lnSpc>
                <a:spcPct val="80000"/>
              </a:lnSpc>
              <a:spcAft>
                <a:spcPts val="600"/>
              </a:spcAft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lnSpc>
                <a:spcPct val="80000"/>
              </a:lnSpc>
              <a:spcAft>
                <a:spcPts val="600"/>
              </a:spcAft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lnSpc>
                <a:spcPct val="80000"/>
              </a:lnSpc>
              <a:spcAft>
                <a:spcPts val="600"/>
              </a:spcAft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lnSpc>
                <a:spcPct val="80000"/>
              </a:lnSpc>
              <a:spcAft>
                <a:spcPts val="600"/>
              </a:spcAft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lnSpc>
                <a:spcPct val="80000"/>
              </a:lnSpc>
              <a:spcAft>
                <a:spcPts val="600"/>
              </a:spcAft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3743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49276" y="1557339"/>
            <a:ext cx="3384825" cy="4608512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4"/>
          </p:nvPr>
        </p:nvSpPr>
        <p:spPr bwMode="gray">
          <a:xfrm>
            <a:off x="4402001" y="1557339"/>
            <a:ext cx="3384825" cy="4608512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5"/>
          </p:nvPr>
        </p:nvSpPr>
        <p:spPr bwMode="gray">
          <a:xfrm>
            <a:off x="8254725" y="1557339"/>
            <a:ext cx="3384825" cy="4608512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48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  BIG FOO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49276" y="1557339"/>
            <a:ext cx="3384825" cy="3311821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4"/>
          </p:nvPr>
        </p:nvSpPr>
        <p:spPr bwMode="gray">
          <a:xfrm>
            <a:off x="4402001" y="1557339"/>
            <a:ext cx="3384825" cy="3311821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5"/>
          </p:nvPr>
        </p:nvSpPr>
        <p:spPr bwMode="gray">
          <a:xfrm>
            <a:off x="8254725" y="1557339"/>
            <a:ext cx="3384825" cy="3311821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0" y="5013176"/>
            <a:ext cx="12190413" cy="1872847"/>
          </a:xfrm>
          <a:solidFill>
            <a:schemeClr val="tx2"/>
          </a:solidFill>
        </p:spPr>
        <p:txBody>
          <a:bodyPr lIns="540000" rIns="540000" anchor="ctr"/>
          <a:lstStyle>
            <a:lvl1pPr marL="0" indent="0" algn="ctr">
              <a:lnSpc>
                <a:spcPct val="80000"/>
              </a:lnSpc>
              <a:spcAft>
                <a:spcPts val="600"/>
              </a:spcAft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lnSpc>
                <a:spcPct val="80000"/>
              </a:lnSpc>
              <a:spcAft>
                <a:spcPts val="600"/>
              </a:spcAft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lnSpc>
                <a:spcPct val="80000"/>
              </a:lnSpc>
              <a:spcAft>
                <a:spcPts val="600"/>
              </a:spcAft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lnSpc>
                <a:spcPct val="80000"/>
              </a:lnSpc>
              <a:spcAft>
                <a:spcPts val="600"/>
              </a:spcAft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lnSpc>
                <a:spcPct val="80000"/>
              </a:lnSpc>
              <a:spcAft>
                <a:spcPts val="600"/>
              </a:spcAft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200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 KOLUMNY_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5"/>
          </p:nvPr>
        </p:nvSpPr>
        <p:spPr bwMode="gray">
          <a:xfrm>
            <a:off x="4636658" y="1594089"/>
            <a:ext cx="7008450" cy="223768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49275" y="1557339"/>
            <a:ext cx="3882375" cy="4608512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29" name="Inhaltsplatzhalter 8"/>
          <p:cNvSpPr>
            <a:spLocks noGrp="1"/>
          </p:cNvSpPr>
          <p:nvPr>
            <p:ph sz="quarter" idx="16"/>
          </p:nvPr>
        </p:nvSpPr>
        <p:spPr bwMode="gray">
          <a:xfrm>
            <a:off x="4636658" y="3928168"/>
            <a:ext cx="7008450" cy="2237683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24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_JEDNOLITE TŁO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6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VS OBRAZ_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49275" y="1557339"/>
            <a:ext cx="2628825" cy="4608512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14"/>
          </p:nvPr>
        </p:nvSpPr>
        <p:spPr bwMode="gray">
          <a:xfrm>
            <a:off x="3646934" y="1557339"/>
            <a:ext cx="7999277" cy="4608512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80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bg1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bg1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bg1"/>
                </a:solidFill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bg1"/>
                </a:solidFill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49275" y="4653136"/>
            <a:ext cx="5401915" cy="1512714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14"/>
          </p:nvPr>
        </p:nvSpPr>
        <p:spPr bwMode="gray">
          <a:xfrm>
            <a:off x="-1" y="0"/>
            <a:ext cx="12190413" cy="4509121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5"/>
          </p:nvPr>
        </p:nvSpPr>
        <p:spPr bwMode="gray">
          <a:xfrm>
            <a:off x="6244297" y="4653136"/>
            <a:ext cx="5401915" cy="1512714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6540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49275" y="1557339"/>
            <a:ext cx="5463947" cy="4608512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14"/>
          </p:nvPr>
        </p:nvSpPr>
        <p:spPr bwMode="gray">
          <a:xfrm>
            <a:off x="6218230" y="1628775"/>
            <a:ext cx="5427981" cy="4537075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5487641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5487641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49275" y="1557339"/>
            <a:ext cx="5463947" cy="4608512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14"/>
          </p:nvPr>
        </p:nvSpPr>
        <p:spPr bwMode="gray">
          <a:xfrm>
            <a:off x="6218230" y="0"/>
            <a:ext cx="5972183" cy="6857999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5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6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0413" cy="6857999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5487641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5487641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49275" y="1628775"/>
            <a:ext cx="5463947" cy="4537075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2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6"/>
          <p:cNvSpPr>
            <a:spLocks noGrp="1"/>
          </p:cNvSpPr>
          <p:nvPr>
            <p:ph type="pic" sz="quarter" idx="14"/>
          </p:nvPr>
        </p:nvSpPr>
        <p:spPr>
          <a:xfrm>
            <a:off x="549275" y="1557339"/>
            <a:ext cx="5427981" cy="4608512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6182264" y="1557339"/>
            <a:ext cx="5463947" cy="4608512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auto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auto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1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49275" y="3861047"/>
            <a:ext cx="5463947" cy="2304803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4"/>
          </p:nvPr>
        </p:nvSpPr>
        <p:spPr bwMode="gray">
          <a:xfrm>
            <a:off x="6218230" y="1557339"/>
            <a:ext cx="5427981" cy="2269076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6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49275" y="4005064"/>
            <a:ext cx="5463947" cy="2160786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4"/>
          </p:nvPr>
        </p:nvSpPr>
        <p:spPr bwMode="gray">
          <a:xfrm>
            <a:off x="6218230" y="1557338"/>
            <a:ext cx="5972183" cy="2127292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15"/>
          </p:nvPr>
        </p:nvSpPr>
        <p:spPr bwMode="gray">
          <a:xfrm>
            <a:off x="0" y="1557338"/>
            <a:ext cx="5972183" cy="2127292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6"/>
          </p:nvPr>
        </p:nvSpPr>
        <p:spPr bwMode="gray">
          <a:xfrm>
            <a:off x="6182264" y="4005064"/>
            <a:ext cx="5463947" cy="2160786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6255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2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49275" y="4005064"/>
            <a:ext cx="5463947" cy="2160786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4"/>
          </p:nvPr>
        </p:nvSpPr>
        <p:spPr bwMode="gray">
          <a:xfrm>
            <a:off x="6218230" y="1557338"/>
            <a:ext cx="5427981" cy="2127292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15"/>
          </p:nvPr>
        </p:nvSpPr>
        <p:spPr bwMode="gray">
          <a:xfrm>
            <a:off x="549275" y="1557338"/>
            <a:ext cx="5427981" cy="2127292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6"/>
          </p:nvPr>
        </p:nvSpPr>
        <p:spPr bwMode="gray">
          <a:xfrm>
            <a:off x="6182264" y="4005064"/>
            <a:ext cx="5463947" cy="2160786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9273" y="1557338"/>
            <a:ext cx="5428800" cy="2127600"/>
          </a:xfrm>
          <a:solidFill>
            <a:schemeClr val="tx2">
              <a:alpha val="67000"/>
            </a:schemeClr>
          </a:solidFill>
        </p:spPr>
        <p:txBody>
          <a:bodyPr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PLACEHOLDER</a:t>
            </a:r>
            <a:endParaRPr lang="en-GB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218230" y="1557338"/>
            <a:ext cx="5428800" cy="2127600"/>
          </a:xfrm>
          <a:solidFill>
            <a:schemeClr val="accent3">
              <a:alpha val="67000"/>
            </a:schemeClr>
          </a:solidFill>
        </p:spPr>
        <p:txBody>
          <a:bodyPr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PLACEHOLDER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37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2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182264" y="1557338"/>
            <a:ext cx="5463947" cy="2160786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4"/>
          </p:nvPr>
        </p:nvSpPr>
        <p:spPr bwMode="gray">
          <a:xfrm>
            <a:off x="549275" y="4038558"/>
            <a:ext cx="5427981" cy="2127292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15"/>
          </p:nvPr>
        </p:nvSpPr>
        <p:spPr bwMode="gray">
          <a:xfrm>
            <a:off x="549275" y="1557338"/>
            <a:ext cx="5427981" cy="2127292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6"/>
          </p:nvPr>
        </p:nvSpPr>
        <p:spPr bwMode="gray">
          <a:xfrm>
            <a:off x="6182264" y="4005064"/>
            <a:ext cx="5463947" cy="2160786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9273" y="1557338"/>
            <a:ext cx="5428800" cy="398862"/>
          </a:xfrm>
          <a:solidFill>
            <a:schemeClr val="tx2">
              <a:alpha val="67000"/>
            </a:schemeClr>
          </a:solidFill>
        </p:spPr>
        <p:txBody>
          <a:bodyPr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PLACEHOLDER</a:t>
            </a:r>
            <a:endParaRPr lang="en-GB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9275" y="4038250"/>
            <a:ext cx="5428800" cy="398862"/>
          </a:xfrm>
          <a:solidFill>
            <a:schemeClr val="accent3">
              <a:alpha val="67000"/>
            </a:schemeClr>
          </a:solidFill>
        </p:spPr>
        <p:txBody>
          <a:bodyPr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PLACEHOLDER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4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_gradient">
    <p:bg bwMode="gray">
      <p:bgPr>
        <a:gradFill flip="none" rotWithShape="1">
          <a:gsLst>
            <a:gs pos="100000">
              <a:schemeClr val="accent3"/>
            </a:gs>
            <a:gs pos="0">
              <a:schemeClr val="tx2"/>
            </a:gs>
            <a:gs pos="100000">
              <a:schemeClr val="accent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09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EXT 2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50590" y="1557338"/>
            <a:ext cx="5463947" cy="216078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4"/>
          </p:nvPr>
        </p:nvSpPr>
        <p:spPr bwMode="gray">
          <a:xfrm>
            <a:off x="6239224" y="4038558"/>
            <a:ext cx="5427981" cy="2127292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15"/>
          </p:nvPr>
        </p:nvSpPr>
        <p:spPr bwMode="gray">
          <a:xfrm>
            <a:off x="6239224" y="1557338"/>
            <a:ext cx="5427981" cy="2127292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6"/>
          </p:nvPr>
        </p:nvSpPr>
        <p:spPr bwMode="gray">
          <a:xfrm>
            <a:off x="550590" y="4005064"/>
            <a:ext cx="5463947" cy="216078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800"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39222" y="1557338"/>
            <a:ext cx="5428800" cy="398862"/>
          </a:xfrm>
          <a:solidFill>
            <a:schemeClr val="tx2">
              <a:alpha val="67000"/>
            </a:schemeClr>
          </a:solidFill>
        </p:spPr>
        <p:txBody>
          <a:bodyPr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PLACEHOLDER</a:t>
            </a:r>
            <a:endParaRPr lang="en-GB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239224" y="4038250"/>
            <a:ext cx="5428800" cy="398862"/>
          </a:xfrm>
          <a:solidFill>
            <a:schemeClr val="accent3">
              <a:alpha val="67000"/>
            </a:schemeClr>
          </a:solidFill>
        </p:spPr>
        <p:txBody>
          <a:bodyPr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PLACEHOLDER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65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2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49275" y="4005064"/>
            <a:ext cx="5463947" cy="2160786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4"/>
          </p:nvPr>
        </p:nvSpPr>
        <p:spPr bwMode="gray">
          <a:xfrm>
            <a:off x="6030914" y="1557338"/>
            <a:ext cx="6159499" cy="2127292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15"/>
          </p:nvPr>
        </p:nvSpPr>
        <p:spPr bwMode="gray">
          <a:xfrm>
            <a:off x="1" y="1557338"/>
            <a:ext cx="6096000" cy="2127292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6"/>
          </p:nvPr>
        </p:nvSpPr>
        <p:spPr bwMode="gray">
          <a:xfrm>
            <a:off x="6182264" y="4005064"/>
            <a:ext cx="5463947" cy="2160786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7675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49275" y="4653136"/>
            <a:ext cx="5251509" cy="1512714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14"/>
          </p:nvPr>
        </p:nvSpPr>
        <p:spPr bwMode="gray">
          <a:xfrm>
            <a:off x="549276" y="1557339"/>
            <a:ext cx="11096936" cy="2951782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5"/>
          </p:nvPr>
        </p:nvSpPr>
        <p:spPr bwMode="gray">
          <a:xfrm>
            <a:off x="6394703" y="4653136"/>
            <a:ext cx="5251509" cy="1512714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282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EXT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6"/>
          <p:cNvSpPr>
            <a:spLocks noGrp="1"/>
          </p:cNvSpPr>
          <p:nvPr>
            <p:ph type="pic" sz="quarter" idx="14"/>
          </p:nvPr>
        </p:nvSpPr>
        <p:spPr bwMode="gray">
          <a:xfrm>
            <a:off x="549276" y="3213522"/>
            <a:ext cx="11096936" cy="2952328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49275" y="1484784"/>
            <a:ext cx="5251509" cy="1512714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5"/>
          </p:nvPr>
        </p:nvSpPr>
        <p:spPr bwMode="gray">
          <a:xfrm>
            <a:off x="6394703" y="1484784"/>
            <a:ext cx="5251509" cy="1512714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0167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TEXT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6"/>
          <p:cNvSpPr>
            <a:spLocks noGrp="1"/>
          </p:cNvSpPr>
          <p:nvPr>
            <p:ph type="pic" sz="quarter" idx="14"/>
          </p:nvPr>
        </p:nvSpPr>
        <p:spPr bwMode="gray">
          <a:xfrm>
            <a:off x="-1" y="3429134"/>
            <a:ext cx="12190413" cy="3428865"/>
          </a:xfrm>
          <a:solidFill>
            <a:schemeClr val="bg1">
              <a:lumMod val="75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49275" y="1484784"/>
            <a:ext cx="5251509" cy="1876614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5"/>
          </p:nvPr>
        </p:nvSpPr>
        <p:spPr bwMode="gray">
          <a:xfrm>
            <a:off x="6394703" y="1484784"/>
            <a:ext cx="5251509" cy="1876614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3093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49276" y="3645023"/>
            <a:ext cx="3516258" cy="2520827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4"/>
          </p:nvPr>
        </p:nvSpPr>
        <p:spPr bwMode="gray">
          <a:xfrm>
            <a:off x="4339614" y="3645023"/>
            <a:ext cx="3516258" cy="2520827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5"/>
          </p:nvPr>
        </p:nvSpPr>
        <p:spPr bwMode="gray">
          <a:xfrm>
            <a:off x="8110981" y="3645023"/>
            <a:ext cx="3516258" cy="2520827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16"/>
          </p:nvPr>
        </p:nvSpPr>
        <p:spPr bwMode="gray">
          <a:xfrm>
            <a:off x="549275" y="1557339"/>
            <a:ext cx="3529707" cy="1943669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17"/>
          </p:nvPr>
        </p:nvSpPr>
        <p:spPr bwMode="gray">
          <a:xfrm>
            <a:off x="4331146" y="1557339"/>
            <a:ext cx="3529707" cy="1943669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3" name="Bildplatzhalter 6"/>
          <p:cNvSpPr>
            <a:spLocks noGrp="1"/>
          </p:cNvSpPr>
          <p:nvPr>
            <p:ph type="pic" sz="quarter" idx="18"/>
          </p:nvPr>
        </p:nvSpPr>
        <p:spPr bwMode="gray">
          <a:xfrm>
            <a:off x="8109843" y="1557339"/>
            <a:ext cx="3529707" cy="1943669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9276" y="1557339"/>
            <a:ext cx="3516258" cy="1943669"/>
          </a:xfrm>
          <a:solidFill>
            <a:schemeClr val="tx2">
              <a:alpha val="67000"/>
            </a:schemeClr>
          </a:solidFill>
        </p:spPr>
        <p:txBody>
          <a:bodyPr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PLACEHOLDER</a:t>
            </a:r>
            <a:endParaRPr lang="en-GB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339614" y="1557339"/>
            <a:ext cx="3516258" cy="1943669"/>
          </a:xfrm>
          <a:solidFill>
            <a:schemeClr val="accent3">
              <a:alpha val="67000"/>
            </a:schemeClr>
          </a:solidFill>
        </p:spPr>
        <p:txBody>
          <a:bodyPr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PLACEHOLDER</a:t>
            </a:r>
            <a:endParaRPr lang="en-GB" dirty="0"/>
          </a:p>
        </p:txBody>
      </p:sp>
      <p:sp>
        <p:nvSpPr>
          <p:cNvPr id="26" name="Textplatzhalt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110981" y="1557339"/>
            <a:ext cx="3516258" cy="1943669"/>
          </a:xfrm>
          <a:solidFill>
            <a:schemeClr val="accent6">
              <a:alpha val="67000"/>
            </a:schemeClr>
          </a:solidFill>
        </p:spPr>
        <p:txBody>
          <a:bodyPr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PLACEHOLDER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09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3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49276" y="3645023"/>
            <a:ext cx="3516258" cy="2520827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4"/>
          </p:nvPr>
        </p:nvSpPr>
        <p:spPr bwMode="gray">
          <a:xfrm>
            <a:off x="4339614" y="3645023"/>
            <a:ext cx="3516258" cy="2520827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5"/>
          </p:nvPr>
        </p:nvSpPr>
        <p:spPr bwMode="gray">
          <a:xfrm>
            <a:off x="8110981" y="3645023"/>
            <a:ext cx="3516258" cy="2520827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16"/>
          </p:nvPr>
        </p:nvSpPr>
        <p:spPr bwMode="gray">
          <a:xfrm>
            <a:off x="549275" y="1557339"/>
            <a:ext cx="3529707" cy="1943669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17"/>
          </p:nvPr>
        </p:nvSpPr>
        <p:spPr bwMode="gray">
          <a:xfrm>
            <a:off x="4331146" y="1557339"/>
            <a:ext cx="3529707" cy="1943669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3" name="Bildplatzhalter 6"/>
          <p:cNvSpPr>
            <a:spLocks noGrp="1"/>
          </p:cNvSpPr>
          <p:nvPr>
            <p:ph type="pic" sz="quarter" idx="18"/>
          </p:nvPr>
        </p:nvSpPr>
        <p:spPr bwMode="gray">
          <a:xfrm>
            <a:off x="8109843" y="1557339"/>
            <a:ext cx="3529707" cy="1943669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0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3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49276" y="3645023"/>
            <a:ext cx="3516258" cy="2520827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4"/>
          </p:nvPr>
        </p:nvSpPr>
        <p:spPr bwMode="gray">
          <a:xfrm>
            <a:off x="4339614" y="3645023"/>
            <a:ext cx="3516258" cy="2520827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5"/>
          </p:nvPr>
        </p:nvSpPr>
        <p:spPr bwMode="gray">
          <a:xfrm>
            <a:off x="8110981" y="3645023"/>
            <a:ext cx="3516258" cy="2520827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16"/>
          </p:nvPr>
        </p:nvSpPr>
        <p:spPr bwMode="gray">
          <a:xfrm>
            <a:off x="549275" y="1557339"/>
            <a:ext cx="3529707" cy="1943669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17"/>
          </p:nvPr>
        </p:nvSpPr>
        <p:spPr bwMode="gray">
          <a:xfrm>
            <a:off x="4331146" y="1557339"/>
            <a:ext cx="3529707" cy="1943669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3" name="Bildplatzhalter 6"/>
          <p:cNvSpPr>
            <a:spLocks noGrp="1"/>
          </p:cNvSpPr>
          <p:nvPr>
            <p:ph type="pic" sz="quarter" idx="18"/>
          </p:nvPr>
        </p:nvSpPr>
        <p:spPr bwMode="gray">
          <a:xfrm>
            <a:off x="8109843" y="1557339"/>
            <a:ext cx="3529707" cy="1943669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9276" y="3068960"/>
            <a:ext cx="3516258" cy="432048"/>
          </a:xfrm>
          <a:solidFill>
            <a:schemeClr val="tx2">
              <a:alpha val="67000"/>
            </a:schemeClr>
          </a:solidFill>
        </p:spPr>
        <p:txBody>
          <a:bodyPr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PLACEHOLDER</a:t>
            </a:r>
            <a:endParaRPr lang="en-GB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339614" y="3068960"/>
            <a:ext cx="3516258" cy="432048"/>
          </a:xfrm>
          <a:solidFill>
            <a:schemeClr val="accent3">
              <a:alpha val="67000"/>
            </a:schemeClr>
          </a:solidFill>
        </p:spPr>
        <p:txBody>
          <a:bodyPr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PLACEHOLDER</a:t>
            </a:r>
            <a:endParaRPr lang="en-GB" dirty="0"/>
          </a:p>
        </p:txBody>
      </p:sp>
      <p:sp>
        <p:nvSpPr>
          <p:cNvPr id="26" name="Textplatzhalt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110981" y="3068960"/>
            <a:ext cx="3516258" cy="432048"/>
          </a:xfrm>
          <a:solidFill>
            <a:schemeClr val="accent5">
              <a:alpha val="67000"/>
            </a:schemeClr>
          </a:solidFill>
        </p:spPr>
        <p:txBody>
          <a:bodyPr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PLACEHOLDER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8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ÓL TEKSTOWY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9276" y="2060849"/>
            <a:ext cx="3516258" cy="1800200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2000"/>
            </a:lvl1pPr>
            <a:lvl2pPr>
              <a:lnSpc>
                <a:spcPct val="120000"/>
              </a:lnSpc>
              <a:spcAft>
                <a:spcPts val="600"/>
              </a:spcAft>
              <a:defRPr sz="18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pl-PL" dirty="0"/>
              <a:t>Tekst</a:t>
            </a:r>
            <a:endParaRPr lang="de-DE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39614" y="2060849"/>
            <a:ext cx="3516258" cy="1800200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2000"/>
            </a:lvl1pPr>
            <a:lvl2pPr>
              <a:lnSpc>
                <a:spcPct val="120000"/>
              </a:lnSpc>
              <a:spcAft>
                <a:spcPts val="600"/>
              </a:spcAft>
              <a:defRPr sz="18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pl-PL" dirty="0"/>
              <a:t>Tekst</a:t>
            </a:r>
            <a:endParaRPr lang="de-DE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10981" y="2060849"/>
            <a:ext cx="3516258" cy="1800200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2000"/>
            </a:lvl1pPr>
            <a:lvl2pPr>
              <a:lnSpc>
                <a:spcPct val="120000"/>
              </a:lnSpc>
              <a:spcAft>
                <a:spcPts val="600"/>
              </a:spcAft>
              <a:defRPr sz="18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pl-PL" dirty="0"/>
              <a:t>Tekst</a:t>
            </a:r>
            <a:endParaRPr lang="de-DE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9276" y="1628800"/>
            <a:ext cx="3516258" cy="432048"/>
          </a:xfrm>
          <a:solidFill>
            <a:schemeClr val="tx2">
              <a:alpha val="67000"/>
            </a:schemeClr>
          </a:solidFill>
        </p:spPr>
        <p:txBody>
          <a:bodyPr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PLACEHOLDER</a:t>
            </a:r>
            <a:endParaRPr lang="en-GB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339614" y="1628800"/>
            <a:ext cx="3516258" cy="432048"/>
          </a:xfrm>
          <a:solidFill>
            <a:schemeClr val="accent3">
              <a:alpha val="67000"/>
            </a:schemeClr>
          </a:solidFill>
        </p:spPr>
        <p:txBody>
          <a:bodyPr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PLACEHOLDER</a:t>
            </a:r>
            <a:endParaRPr lang="en-GB" dirty="0"/>
          </a:p>
        </p:txBody>
      </p:sp>
      <p:sp>
        <p:nvSpPr>
          <p:cNvPr id="26" name="Textplatzhalt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110981" y="1628800"/>
            <a:ext cx="3516258" cy="432048"/>
          </a:xfrm>
          <a:solidFill>
            <a:schemeClr val="accent5">
              <a:alpha val="67000"/>
            </a:schemeClr>
          </a:solidFill>
        </p:spPr>
        <p:txBody>
          <a:bodyPr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PLACEHOLDER</a:t>
            </a:r>
            <a:endParaRPr lang="en-GB" dirty="0"/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50590" y="4365104"/>
            <a:ext cx="3516258" cy="1800200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2000"/>
            </a:lvl1pPr>
            <a:lvl2pPr>
              <a:lnSpc>
                <a:spcPct val="120000"/>
              </a:lnSpc>
              <a:spcAft>
                <a:spcPts val="600"/>
              </a:spcAft>
              <a:defRPr sz="18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pl-PL" dirty="0"/>
              <a:t>Tekst</a:t>
            </a:r>
            <a:endParaRPr lang="de-DE" dirty="0"/>
          </a:p>
        </p:txBody>
      </p:sp>
      <p:sp>
        <p:nvSpPr>
          <p:cNvPr id="28" name="Textplatzhalter 7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340928" y="4365104"/>
            <a:ext cx="3516258" cy="1800200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2000"/>
            </a:lvl1pPr>
            <a:lvl2pPr>
              <a:lnSpc>
                <a:spcPct val="120000"/>
              </a:lnSpc>
              <a:spcAft>
                <a:spcPts val="600"/>
              </a:spcAft>
              <a:defRPr sz="18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pl-PL" dirty="0"/>
              <a:t>Tekst</a:t>
            </a:r>
            <a:endParaRPr lang="de-DE" dirty="0"/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112295" y="4365104"/>
            <a:ext cx="3516258" cy="1800200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2000"/>
            </a:lvl1pPr>
            <a:lvl2pPr>
              <a:lnSpc>
                <a:spcPct val="120000"/>
              </a:lnSpc>
              <a:spcAft>
                <a:spcPts val="600"/>
              </a:spcAft>
              <a:defRPr sz="1800"/>
            </a:lvl2pPr>
            <a:lvl3pPr>
              <a:lnSpc>
                <a:spcPct val="120000"/>
              </a:lnSpc>
              <a:spcAft>
                <a:spcPts val="600"/>
              </a:spcAft>
              <a:defRPr sz="1600"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pl-PL" dirty="0"/>
              <a:t>Tekst</a:t>
            </a:r>
            <a:endParaRPr lang="de-DE" dirty="0"/>
          </a:p>
        </p:txBody>
      </p:sp>
      <p:sp>
        <p:nvSpPr>
          <p:cNvPr id="30" name="Textplatzhalter 7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50590" y="3933055"/>
            <a:ext cx="3516258" cy="432048"/>
          </a:xfrm>
          <a:solidFill>
            <a:schemeClr val="accent4">
              <a:alpha val="67000"/>
            </a:schemeClr>
          </a:solidFill>
        </p:spPr>
        <p:txBody>
          <a:bodyPr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PLACEHOLDER</a:t>
            </a:r>
            <a:endParaRPr lang="en-GB" dirty="0"/>
          </a:p>
        </p:txBody>
      </p:sp>
      <p:sp>
        <p:nvSpPr>
          <p:cNvPr id="31" name="Textplatzhalter 7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340928" y="3933055"/>
            <a:ext cx="3516258" cy="432048"/>
          </a:xfrm>
          <a:solidFill>
            <a:schemeClr val="accent1">
              <a:alpha val="67000"/>
            </a:schemeClr>
          </a:solidFill>
        </p:spPr>
        <p:txBody>
          <a:bodyPr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PLACEHOLDER</a:t>
            </a:r>
            <a:endParaRPr lang="en-GB" dirty="0"/>
          </a:p>
        </p:txBody>
      </p:sp>
      <p:sp>
        <p:nvSpPr>
          <p:cNvPr id="32" name="Textplatzhalter 7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8112295" y="3933055"/>
            <a:ext cx="3516258" cy="432048"/>
          </a:xfrm>
          <a:solidFill>
            <a:schemeClr val="tx1">
              <a:alpha val="67000"/>
            </a:schemeClr>
          </a:solidFill>
        </p:spPr>
        <p:txBody>
          <a:bodyPr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PLACEHOLDER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3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3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49276" y="3645023"/>
            <a:ext cx="3516258" cy="2520827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4"/>
          </p:nvPr>
        </p:nvSpPr>
        <p:spPr bwMode="gray">
          <a:xfrm>
            <a:off x="4339614" y="3645023"/>
            <a:ext cx="3516258" cy="2520827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5"/>
          </p:nvPr>
        </p:nvSpPr>
        <p:spPr bwMode="gray">
          <a:xfrm>
            <a:off x="8110981" y="3645023"/>
            <a:ext cx="3516258" cy="2520827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16"/>
          </p:nvPr>
        </p:nvSpPr>
        <p:spPr bwMode="gray">
          <a:xfrm>
            <a:off x="-1" y="1557339"/>
            <a:ext cx="4063471" cy="1943669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17"/>
          </p:nvPr>
        </p:nvSpPr>
        <p:spPr bwMode="gray">
          <a:xfrm>
            <a:off x="4063471" y="1557339"/>
            <a:ext cx="4063471" cy="1943669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3" name="Bildplatzhalter 6"/>
          <p:cNvSpPr>
            <a:spLocks noGrp="1"/>
          </p:cNvSpPr>
          <p:nvPr>
            <p:ph type="pic" sz="quarter" idx="18"/>
          </p:nvPr>
        </p:nvSpPr>
        <p:spPr bwMode="gray">
          <a:xfrm>
            <a:off x="8126942" y="1557339"/>
            <a:ext cx="4063471" cy="1943669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30" name="Textplatzhalt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-2" y="3068960"/>
            <a:ext cx="4078983" cy="432048"/>
          </a:xfrm>
          <a:solidFill>
            <a:schemeClr val="tx2">
              <a:alpha val="80000"/>
            </a:schemeClr>
          </a:solidFill>
        </p:spPr>
        <p:txBody>
          <a:bodyPr lIns="504000"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PLACEHOLDER</a:t>
            </a:r>
            <a:endParaRPr lang="en-GB" dirty="0"/>
          </a:p>
        </p:txBody>
      </p:sp>
      <p:sp>
        <p:nvSpPr>
          <p:cNvPr id="31" name="Textplatzhalt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055714" y="3068960"/>
            <a:ext cx="4078983" cy="432048"/>
          </a:xfrm>
          <a:solidFill>
            <a:schemeClr val="tx2">
              <a:alpha val="80000"/>
            </a:schemeClr>
          </a:solidFill>
        </p:spPr>
        <p:txBody>
          <a:bodyPr lIns="288000"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PLACEHOLDER</a:t>
            </a:r>
            <a:endParaRPr lang="en-GB" dirty="0"/>
          </a:p>
        </p:txBody>
      </p:sp>
      <p:sp>
        <p:nvSpPr>
          <p:cNvPr id="32" name="Textplatzhalt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111430" y="3068960"/>
            <a:ext cx="4078983" cy="432048"/>
          </a:xfrm>
          <a:solidFill>
            <a:schemeClr val="tx2">
              <a:alpha val="80000"/>
            </a:schemeClr>
          </a:solidFill>
        </p:spPr>
        <p:txBody>
          <a:bodyPr lIns="36000"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PLACEHOLDER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09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ŻY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0413" cy="6858000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96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3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549276" y="4868863"/>
            <a:ext cx="3516258" cy="1296987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4"/>
          </p:nvPr>
        </p:nvSpPr>
        <p:spPr bwMode="gray">
          <a:xfrm>
            <a:off x="4339614" y="4868863"/>
            <a:ext cx="3516258" cy="1296987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5"/>
          </p:nvPr>
        </p:nvSpPr>
        <p:spPr bwMode="gray">
          <a:xfrm>
            <a:off x="8110981" y="4868863"/>
            <a:ext cx="3516258" cy="1296987"/>
          </a:xfrm>
        </p:spPr>
        <p:txBody>
          <a:bodyPr/>
          <a:lstStyle>
            <a:lvl1pPr>
              <a:lnSpc>
                <a:spcPct val="120000"/>
              </a:lnSpc>
              <a:spcAft>
                <a:spcPts val="600"/>
              </a:spcAft>
              <a:defRPr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16"/>
          </p:nvPr>
        </p:nvSpPr>
        <p:spPr bwMode="gray">
          <a:xfrm>
            <a:off x="-1" y="1557339"/>
            <a:ext cx="4063471" cy="3095797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17"/>
          </p:nvPr>
        </p:nvSpPr>
        <p:spPr bwMode="gray">
          <a:xfrm>
            <a:off x="4063471" y="1557339"/>
            <a:ext cx="4063471" cy="3095797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3" name="Bildplatzhalter 6"/>
          <p:cNvSpPr>
            <a:spLocks noGrp="1"/>
          </p:cNvSpPr>
          <p:nvPr>
            <p:ph type="pic" sz="quarter" idx="18"/>
          </p:nvPr>
        </p:nvSpPr>
        <p:spPr bwMode="gray">
          <a:xfrm>
            <a:off x="8126942" y="1557339"/>
            <a:ext cx="4063471" cy="3095797"/>
          </a:xfrm>
          <a:solidFill>
            <a:schemeClr val="tx2">
              <a:lumMod val="60000"/>
              <a:lumOff val="40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30" name="Textplatzhalter 7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-2" y="1557339"/>
            <a:ext cx="4078983" cy="432048"/>
          </a:xfrm>
          <a:solidFill>
            <a:schemeClr val="tx2">
              <a:alpha val="67000"/>
            </a:schemeClr>
          </a:solidFill>
        </p:spPr>
        <p:txBody>
          <a:bodyPr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PLACEHOLDER</a:t>
            </a:r>
            <a:endParaRPr lang="en-GB" dirty="0"/>
          </a:p>
        </p:txBody>
      </p:sp>
      <p:sp>
        <p:nvSpPr>
          <p:cNvPr id="31" name="Textplatzhalt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055714" y="1557339"/>
            <a:ext cx="4078983" cy="432048"/>
          </a:xfrm>
          <a:solidFill>
            <a:schemeClr val="accent3">
              <a:alpha val="67000"/>
            </a:schemeClr>
          </a:solidFill>
        </p:spPr>
        <p:txBody>
          <a:bodyPr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PLACEHOLDER</a:t>
            </a:r>
            <a:endParaRPr lang="en-GB" dirty="0"/>
          </a:p>
        </p:txBody>
      </p:sp>
      <p:sp>
        <p:nvSpPr>
          <p:cNvPr id="32" name="Textplatzhalt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111430" y="1557339"/>
            <a:ext cx="4078983" cy="432048"/>
          </a:xfrm>
          <a:solidFill>
            <a:schemeClr val="accent5">
              <a:alpha val="67000"/>
            </a:schemeClr>
          </a:solidFill>
        </p:spPr>
        <p:txBody>
          <a:bodyPr anchor="ctr"/>
          <a:lstStyle>
            <a:lvl1pPr marL="0" indent="0" algn="ctr">
              <a:lnSpc>
                <a:spcPct val="120000"/>
              </a:lnSpc>
              <a:spcAft>
                <a:spcPts val="600"/>
              </a:spcAft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 algn="ctr">
              <a:lnSpc>
                <a:spcPct val="12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PLACEHOLDER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7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2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element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1"/>
          <p:cNvSpPr>
            <a:spLocks noGrp="1"/>
          </p:cNvSpPr>
          <p:nvPr>
            <p:ph type="pic" sz="quarter" idx="15"/>
          </p:nvPr>
        </p:nvSpPr>
        <p:spPr bwMode="gray">
          <a:xfrm>
            <a:off x="657000" y="1988840"/>
            <a:ext cx="1872000" cy="187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lIns="144000" tIns="144000" rIns="144000" bIns="144000" rtlCol="0">
            <a:noAutofit/>
          </a:bodyPr>
          <a:lstStyle>
            <a:lvl1pPr>
              <a:defRPr lang="en-US" sz="1400" dirty="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de-DE" dirty="0"/>
              <a:t>Bild</a:t>
            </a:r>
            <a:endParaRPr lang="en-US" dirty="0"/>
          </a:p>
        </p:txBody>
      </p:sp>
      <p:sp>
        <p:nvSpPr>
          <p:cNvPr id="16" name="Picture 2"/>
          <p:cNvSpPr>
            <a:spLocks noGrp="1"/>
          </p:cNvSpPr>
          <p:nvPr>
            <p:ph type="pic" sz="quarter" idx="26"/>
          </p:nvPr>
        </p:nvSpPr>
        <p:spPr bwMode="gray">
          <a:xfrm>
            <a:off x="2907900" y="1988840"/>
            <a:ext cx="1872000" cy="187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lIns="144000" tIns="144000" rIns="144000" bIns="144000" rtlCol="0">
            <a:noAutofit/>
          </a:bodyPr>
          <a:lstStyle>
            <a:lvl1pPr>
              <a:defRPr lang="en-US" sz="1400" dirty="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de-DE" dirty="0"/>
              <a:t>Bild</a:t>
            </a:r>
            <a:endParaRPr lang="en-US" dirty="0"/>
          </a:p>
        </p:txBody>
      </p:sp>
      <p:sp>
        <p:nvSpPr>
          <p:cNvPr id="58" name="Picture 3"/>
          <p:cNvSpPr>
            <a:spLocks noGrp="1"/>
          </p:cNvSpPr>
          <p:nvPr>
            <p:ph type="pic" sz="quarter" idx="30"/>
          </p:nvPr>
        </p:nvSpPr>
        <p:spPr bwMode="gray">
          <a:xfrm>
            <a:off x="5158800" y="1988840"/>
            <a:ext cx="1872000" cy="187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lIns="144000" tIns="144000" rIns="144000" bIns="144000" rtlCol="0">
            <a:noAutofit/>
          </a:bodyPr>
          <a:lstStyle>
            <a:lvl1pPr>
              <a:defRPr lang="en-US" sz="1400" dirty="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de-DE" dirty="0"/>
              <a:t>Bild</a:t>
            </a:r>
            <a:endParaRPr lang="en-US" dirty="0"/>
          </a:p>
        </p:txBody>
      </p:sp>
      <p:sp>
        <p:nvSpPr>
          <p:cNvPr id="20" name="Picture 4"/>
          <p:cNvSpPr>
            <a:spLocks noGrp="1"/>
          </p:cNvSpPr>
          <p:nvPr>
            <p:ph type="pic" sz="quarter" idx="28"/>
          </p:nvPr>
        </p:nvSpPr>
        <p:spPr bwMode="gray">
          <a:xfrm>
            <a:off x="7409700" y="1988840"/>
            <a:ext cx="1872000" cy="187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lIns="144000" tIns="144000" rIns="144000" bIns="144000" rtlCol="0">
            <a:noAutofit/>
          </a:bodyPr>
          <a:lstStyle>
            <a:lvl1pPr>
              <a:defRPr lang="en-US" sz="1400" dirty="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de-DE" dirty="0"/>
              <a:t>Bild</a:t>
            </a:r>
            <a:endParaRPr lang="en-US" dirty="0"/>
          </a:p>
        </p:txBody>
      </p:sp>
      <p:sp>
        <p:nvSpPr>
          <p:cNvPr id="17" name="Picture 5"/>
          <p:cNvSpPr>
            <a:spLocks noGrp="1"/>
          </p:cNvSpPr>
          <p:nvPr>
            <p:ph type="pic" sz="quarter" idx="27"/>
          </p:nvPr>
        </p:nvSpPr>
        <p:spPr bwMode="gray">
          <a:xfrm>
            <a:off x="9660600" y="1988840"/>
            <a:ext cx="1872000" cy="187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lIns="144000" tIns="144000" rIns="144000" bIns="144000" rtlCol="0">
            <a:noAutofit/>
          </a:bodyPr>
          <a:lstStyle>
            <a:lvl1pPr>
              <a:defRPr lang="en-US" sz="1400" dirty="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de-DE" dirty="0"/>
              <a:t>Bild</a:t>
            </a:r>
            <a:endParaRPr lang="en-US" dirty="0"/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57001" y="4068000"/>
            <a:ext cx="1871998" cy="331469"/>
          </a:xfrm>
        </p:spPr>
        <p:txBody>
          <a:bodyPr anchor="ctr"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0000" indent="0">
              <a:buNone/>
              <a:defRPr>
                <a:latin typeface="Bebas Neue" panose="020B0506020202020201" pitchFamily="34" charset="0"/>
              </a:defRPr>
            </a:lvl2pPr>
            <a:lvl3pPr marL="810000" indent="0">
              <a:buNone/>
              <a:defRPr>
                <a:latin typeface="Bebas Neue" panose="020B0506020202020201" pitchFamily="34" charset="0"/>
              </a:defRPr>
            </a:lvl3pPr>
            <a:lvl4pPr marL="1170000" indent="0">
              <a:buNone/>
              <a:defRPr>
                <a:latin typeface="Bebas Neue" panose="020B0506020202020201" pitchFamily="34" charset="0"/>
              </a:defRPr>
            </a:lvl4pPr>
            <a:lvl5pPr marL="1530000" indent="0">
              <a:buNone/>
              <a:defRPr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noProof="0" dirty="0"/>
              <a:t>Text placeholder</a:t>
            </a:r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907901" y="4068000"/>
            <a:ext cx="1871998" cy="331469"/>
          </a:xfrm>
        </p:spPr>
        <p:txBody>
          <a:bodyPr anchor="ctr"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0000" indent="0">
              <a:buNone/>
              <a:defRPr>
                <a:latin typeface="Bebas Neue" panose="020B0506020202020201" pitchFamily="34" charset="0"/>
              </a:defRPr>
            </a:lvl2pPr>
            <a:lvl3pPr marL="810000" indent="0">
              <a:buNone/>
              <a:defRPr>
                <a:latin typeface="Bebas Neue" panose="020B0506020202020201" pitchFamily="34" charset="0"/>
              </a:defRPr>
            </a:lvl3pPr>
            <a:lvl4pPr marL="1170000" indent="0">
              <a:buNone/>
              <a:defRPr>
                <a:latin typeface="Bebas Neue" panose="020B0506020202020201" pitchFamily="34" charset="0"/>
              </a:defRPr>
            </a:lvl4pPr>
            <a:lvl5pPr marL="1530000" indent="0">
              <a:buNone/>
              <a:defRPr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noProof="0" dirty="0"/>
              <a:t>Text placeholder</a:t>
            </a:r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5158801" y="4068000"/>
            <a:ext cx="1871998" cy="331469"/>
          </a:xfrm>
        </p:spPr>
        <p:txBody>
          <a:bodyPr anchor="ctr"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0000" indent="0">
              <a:buNone/>
              <a:defRPr>
                <a:latin typeface="Bebas Neue" panose="020B0506020202020201" pitchFamily="34" charset="0"/>
              </a:defRPr>
            </a:lvl2pPr>
            <a:lvl3pPr marL="810000" indent="0">
              <a:buNone/>
              <a:defRPr>
                <a:latin typeface="Bebas Neue" panose="020B0506020202020201" pitchFamily="34" charset="0"/>
              </a:defRPr>
            </a:lvl3pPr>
            <a:lvl4pPr marL="1170000" indent="0">
              <a:buNone/>
              <a:defRPr>
                <a:latin typeface="Bebas Neue" panose="020B0506020202020201" pitchFamily="34" charset="0"/>
              </a:defRPr>
            </a:lvl4pPr>
            <a:lvl5pPr marL="1530000" indent="0">
              <a:buNone/>
              <a:defRPr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noProof="0" dirty="0"/>
              <a:t>Text placeholder</a:t>
            </a:r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7409701" y="4068000"/>
            <a:ext cx="1871998" cy="331469"/>
          </a:xfrm>
        </p:spPr>
        <p:txBody>
          <a:bodyPr anchor="ctr"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0000" indent="0">
              <a:buNone/>
              <a:defRPr>
                <a:latin typeface="Bebas Neue" panose="020B0506020202020201" pitchFamily="34" charset="0"/>
              </a:defRPr>
            </a:lvl2pPr>
            <a:lvl3pPr marL="810000" indent="0">
              <a:buNone/>
              <a:defRPr>
                <a:latin typeface="Bebas Neue" panose="020B0506020202020201" pitchFamily="34" charset="0"/>
              </a:defRPr>
            </a:lvl3pPr>
            <a:lvl4pPr marL="1170000" indent="0">
              <a:buNone/>
              <a:defRPr>
                <a:latin typeface="Bebas Neue" panose="020B0506020202020201" pitchFamily="34" charset="0"/>
              </a:defRPr>
            </a:lvl4pPr>
            <a:lvl5pPr marL="1530000" indent="0">
              <a:buNone/>
              <a:defRPr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noProof="0" dirty="0"/>
              <a:t>Text placeholder</a:t>
            </a:r>
          </a:p>
        </p:txBody>
      </p:sp>
      <p:sp>
        <p:nvSpPr>
          <p:cNvPr id="30" name="Textplatzhalter 9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9660601" y="4068000"/>
            <a:ext cx="1871998" cy="331469"/>
          </a:xfrm>
        </p:spPr>
        <p:txBody>
          <a:bodyPr anchor="ctr"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0000" indent="0">
              <a:buNone/>
              <a:defRPr>
                <a:latin typeface="Bebas Neue" panose="020B0506020202020201" pitchFamily="34" charset="0"/>
              </a:defRPr>
            </a:lvl2pPr>
            <a:lvl3pPr marL="810000" indent="0">
              <a:buNone/>
              <a:defRPr>
                <a:latin typeface="Bebas Neue" panose="020B0506020202020201" pitchFamily="34" charset="0"/>
              </a:defRPr>
            </a:lvl3pPr>
            <a:lvl4pPr marL="1170000" indent="0">
              <a:buNone/>
              <a:defRPr>
                <a:latin typeface="Bebas Neue" panose="020B0506020202020201" pitchFamily="34" charset="0"/>
              </a:defRPr>
            </a:lvl4pPr>
            <a:lvl5pPr marL="1530000" indent="0">
              <a:buNone/>
              <a:defRPr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noProof="0" dirty="0"/>
              <a:t>Text placeholder</a:t>
            </a:r>
          </a:p>
        </p:txBody>
      </p:sp>
      <p:sp>
        <p:nvSpPr>
          <p:cNvPr id="31" name="Textplatzhalter 19"/>
          <p:cNvSpPr>
            <a:spLocks noGrp="1"/>
          </p:cNvSpPr>
          <p:nvPr>
            <p:ph type="body" sz="quarter" idx="17"/>
          </p:nvPr>
        </p:nvSpPr>
        <p:spPr bwMode="gray">
          <a:xfrm>
            <a:off x="657002" y="4506097"/>
            <a:ext cx="1871998" cy="131050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0000" indent="0" algn="ctr">
              <a:buNone/>
              <a:defRPr sz="1200">
                <a:solidFill>
                  <a:schemeClr val="bg1"/>
                </a:solidFill>
              </a:defRPr>
            </a:lvl2pPr>
            <a:lvl3pPr marL="810000" indent="0" algn="ctr">
              <a:buNone/>
              <a:defRPr sz="1100">
                <a:solidFill>
                  <a:schemeClr val="bg1"/>
                </a:solidFill>
              </a:defRPr>
            </a:lvl3pPr>
            <a:lvl4pPr marL="1170000" indent="0" algn="ctr">
              <a:buNone/>
              <a:defRPr sz="1050">
                <a:solidFill>
                  <a:schemeClr val="bg1"/>
                </a:solidFill>
              </a:defRPr>
            </a:lvl4pPr>
            <a:lvl5pPr marL="1530000" indent="0">
              <a:buNone/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  <a:endParaRPr lang="en-GB" dirty="0"/>
          </a:p>
        </p:txBody>
      </p:sp>
      <p:sp>
        <p:nvSpPr>
          <p:cNvPr id="32" name="Textplatzhalter 19"/>
          <p:cNvSpPr>
            <a:spLocks noGrp="1"/>
          </p:cNvSpPr>
          <p:nvPr>
            <p:ph type="body" sz="quarter" idx="39"/>
          </p:nvPr>
        </p:nvSpPr>
        <p:spPr bwMode="gray">
          <a:xfrm>
            <a:off x="2907902" y="4506097"/>
            <a:ext cx="1871998" cy="131050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0000" indent="0" algn="ctr">
              <a:buNone/>
              <a:defRPr sz="1200">
                <a:solidFill>
                  <a:schemeClr val="bg1"/>
                </a:solidFill>
              </a:defRPr>
            </a:lvl2pPr>
            <a:lvl3pPr marL="810000" indent="0" algn="ctr">
              <a:buNone/>
              <a:defRPr sz="1100">
                <a:solidFill>
                  <a:schemeClr val="bg1"/>
                </a:solidFill>
              </a:defRPr>
            </a:lvl3pPr>
            <a:lvl4pPr marL="1170000" indent="0" algn="ctr">
              <a:buNone/>
              <a:defRPr sz="1050">
                <a:solidFill>
                  <a:schemeClr val="bg1"/>
                </a:solidFill>
              </a:defRPr>
            </a:lvl4pPr>
            <a:lvl5pPr marL="1530000" indent="0">
              <a:buNone/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  <a:endParaRPr lang="en-GB" dirty="0"/>
          </a:p>
        </p:txBody>
      </p:sp>
      <p:sp>
        <p:nvSpPr>
          <p:cNvPr id="33" name="Textplatzhalter 19"/>
          <p:cNvSpPr>
            <a:spLocks noGrp="1"/>
          </p:cNvSpPr>
          <p:nvPr>
            <p:ph type="body" sz="quarter" idx="40"/>
          </p:nvPr>
        </p:nvSpPr>
        <p:spPr bwMode="gray">
          <a:xfrm>
            <a:off x="5158802" y="4506097"/>
            <a:ext cx="1871998" cy="131050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0000" indent="0" algn="ctr">
              <a:buNone/>
              <a:defRPr sz="1200">
                <a:solidFill>
                  <a:schemeClr val="bg1"/>
                </a:solidFill>
              </a:defRPr>
            </a:lvl2pPr>
            <a:lvl3pPr marL="810000" indent="0" algn="ctr">
              <a:buNone/>
              <a:defRPr sz="1100">
                <a:solidFill>
                  <a:schemeClr val="bg1"/>
                </a:solidFill>
              </a:defRPr>
            </a:lvl3pPr>
            <a:lvl4pPr marL="1170000" indent="0" algn="ctr">
              <a:buNone/>
              <a:defRPr sz="1050">
                <a:solidFill>
                  <a:schemeClr val="bg1"/>
                </a:solidFill>
              </a:defRPr>
            </a:lvl4pPr>
            <a:lvl5pPr marL="1530000" indent="0">
              <a:buNone/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  <a:endParaRPr lang="en-GB" dirty="0"/>
          </a:p>
        </p:txBody>
      </p:sp>
      <p:sp>
        <p:nvSpPr>
          <p:cNvPr id="34" name="Textplatzhalter 19"/>
          <p:cNvSpPr>
            <a:spLocks noGrp="1"/>
          </p:cNvSpPr>
          <p:nvPr>
            <p:ph type="body" sz="quarter" idx="41"/>
          </p:nvPr>
        </p:nvSpPr>
        <p:spPr bwMode="gray">
          <a:xfrm>
            <a:off x="7409702" y="4506097"/>
            <a:ext cx="1871998" cy="131050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0000" indent="0" algn="ctr">
              <a:buNone/>
              <a:defRPr sz="1200">
                <a:solidFill>
                  <a:schemeClr val="bg1"/>
                </a:solidFill>
              </a:defRPr>
            </a:lvl2pPr>
            <a:lvl3pPr marL="810000" indent="0" algn="ctr">
              <a:buNone/>
              <a:defRPr sz="1100">
                <a:solidFill>
                  <a:schemeClr val="bg1"/>
                </a:solidFill>
              </a:defRPr>
            </a:lvl3pPr>
            <a:lvl4pPr marL="1170000" indent="0" algn="ctr">
              <a:buNone/>
              <a:defRPr sz="1050">
                <a:solidFill>
                  <a:schemeClr val="bg1"/>
                </a:solidFill>
              </a:defRPr>
            </a:lvl4pPr>
            <a:lvl5pPr marL="1530000" indent="0">
              <a:buNone/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  <a:endParaRPr lang="en-GB" dirty="0"/>
          </a:p>
        </p:txBody>
      </p:sp>
      <p:sp>
        <p:nvSpPr>
          <p:cNvPr id="35" name="Textplatzhalter 19"/>
          <p:cNvSpPr>
            <a:spLocks noGrp="1"/>
          </p:cNvSpPr>
          <p:nvPr>
            <p:ph type="body" sz="quarter" idx="42"/>
          </p:nvPr>
        </p:nvSpPr>
        <p:spPr bwMode="gray">
          <a:xfrm>
            <a:off x="9660602" y="4506097"/>
            <a:ext cx="1871998" cy="131050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0000" indent="0" algn="ctr">
              <a:buNone/>
              <a:defRPr sz="1200">
                <a:solidFill>
                  <a:schemeClr val="bg1"/>
                </a:solidFill>
              </a:defRPr>
            </a:lvl2pPr>
            <a:lvl3pPr marL="810000" indent="0" algn="ctr">
              <a:buNone/>
              <a:defRPr sz="1100">
                <a:solidFill>
                  <a:schemeClr val="bg1"/>
                </a:solidFill>
              </a:defRPr>
            </a:lvl3pPr>
            <a:lvl4pPr marL="1170000" indent="0" algn="ctr">
              <a:buNone/>
              <a:defRPr sz="1050">
                <a:solidFill>
                  <a:schemeClr val="bg1"/>
                </a:solidFill>
              </a:defRPr>
            </a:lvl4pPr>
            <a:lvl5pPr marL="1530000" indent="0">
              <a:buNone/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  <a:endParaRPr lang="en-GB" dirty="0"/>
          </a:p>
        </p:txBody>
      </p:sp>
      <p:sp>
        <p:nvSpPr>
          <p:cNvPr id="36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7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grpSp>
        <p:nvGrpSpPr>
          <p:cNvPr id="38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39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46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47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8736463" y="6356351"/>
            <a:ext cx="2844430" cy="365125"/>
          </a:xfrm>
        </p:spPr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0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BRAZ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0590" y="2924944"/>
            <a:ext cx="3312368" cy="32409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400" b="0" baseline="0"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pl-PL" dirty="0"/>
              <a:t>TYTUŁ</a:t>
            </a:r>
          </a:p>
          <a:p>
            <a:pPr lvl="0"/>
            <a:r>
              <a:rPr lang="pl-PL" dirty="0"/>
              <a:t>Dodatkowy opis</a:t>
            </a:r>
            <a:endParaRPr lang="de-DE" dirty="0"/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15"/>
          </p:nvPr>
        </p:nvSpPr>
        <p:spPr bwMode="gray">
          <a:xfrm>
            <a:off x="550590" y="1557338"/>
            <a:ext cx="3312368" cy="1319212"/>
          </a:xfrm>
          <a:solidFill>
            <a:schemeClr val="bg2">
              <a:lumMod val="75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11867" y="2924398"/>
            <a:ext cx="3411531" cy="32409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400" b="0"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pl-PL" dirty="0"/>
              <a:t>TYTUŁ</a:t>
            </a:r>
          </a:p>
          <a:p>
            <a:pPr lvl="0"/>
            <a:r>
              <a:rPr lang="pl-PL" dirty="0"/>
              <a:t>Dodatkowy opis</a:t>
            </a:r>
            <a:endParaRPr lang="de-DE" dirty="0"/>
          </a:p>
        </p:txBody>
      </p:sp>
      <p:sp>
        <p:nvSpPr>
          <p:cNvPr id="28" name="Bildplatzhalter 6"/>
          <p:cNvSpPr>
            <a:spLocks noGrp="1"/>
          </p:cNvSpPr>
          <p:nvPr>
            <p:ph type="pic" sz="quarter" idx="17"/>
          </p:nvPr>
        </p:nvSpPr>
        <p:spPr bwMode="gray">
          <a:xfrm>
            <a:off x="4411867" y="1556792"/>
            <a:ext cx="3411531" cy="1319212"/>
          </a:xfrm>
          <a:solidFill>
            <a:schemeClr val="bg2">
              <a:lumMod val="75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27454" y="2924398"/>
            <a:ext cx="3312368" cy="32409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400" b="0"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pl-PL" dirty="0"/>
              <a:t>TYTUŁ</a:t>
            </a:r>
          </a:p>
          <a:p>
            <a:pPr lvl="0"/>
            <a:r>
              <a:rPr lang="pl-PL" dirty="0"/>
              <a:t>Dodatkowy opis</a:t>
            </a:r>
            <a:endParaRPr lang="de-DE" dirty="0"/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19"/>
          </p:nvPr>
        </p:nvSpPr>
        <p:spPr bwMode="gray">
          <a:xfrm>
            <a:off x="8327454" y="1556792"/>
            <a:ext cx="3312368" cy="1319212"/>
          </a:xfrm>
          <a:solidFill>
            <a:schemeClr val="bg2">
              <a:lumMod val="75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5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OBRAZ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0590" y="2924944"/>
            <a:ext cx="2601504" cy="32409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400" b="0" baseline="0"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pl-PL" dirty="0"/>
              <a:t>TYTUŁ</a:t>
            </a:r>
          </a:p>
          <a:p>
            <a:pPr lvl="0"/>
            <a:r>
              <a:rPr lang="pl-PL" dirty="0"/>
              <a:t>Dodatkowy opis</a:t>
            </a:r>
            <a:endParaRPr lang="de-DE" dirty="0"/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15"/>
          </p:nvPr>
        </p:nvSpPr>
        <p:spPr bwMode="gray">
          <a:xfrm>
            <a:off x="550590" y="1557338"/>
            <a:ext cx="2601504" cy="1319212"/>
          </a:xfrm>
          <a:solidFill>
            <a:schemeClr val="bg2">
              <a:lumMod val="75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8902" y="2924398"/>
            <a:ext cx="2679386" cy="32409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400" b="0"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pl-PL" dirty="0"/>
              <a:t>TYTUŁ</a:t>
            </a:r>
          </a:p>
          <a:p>
            <a:pPr lvl="0"/>
            <a:r>
              <a:rPr lang="pl-PL" dirty="0"/>
              <a:t>Dodatkowy opis</a:t>
            </a:r>
            <a:endParaRPr lang="de-DE" dirty="0"/>
          </a:p>
        </p:txBody>
      </p:sp>
      <p:sp>
        <p:nvSpPr>
          <p:cNvPr id="28" name="Bildplatzhalter 6"/>
          <p:cNvSpPr>
            <a:spLocks noGrp="1"/>
          </p:cNvSpPr>
          <p:nvPr>
            <p:ph type="pic" sz="quarter" idx="17"/>
          </p:nvPr>
        </p:nvSpPr>
        <p:spPr bwMode="gray">
          <a:xfrm>
            <a:off x="3358902" y="1556792"/>
            <a:ext cx="2679386" cy="1319212"/>
          </a:xfrm>
          <a:solidFill>
            <a:schemeClr val="bg2">
              <a:lumMod val="75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39222" y="2924398"/>
            <a:ext cx="2601504" cy="32409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400" b="0"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pl-PL" dirty="0"/>
              <a:t>TYTUŁ</a:t>
            </a:r>
          </a:p>
          <a:p>
            <a:pPr lvl="0"/>
            <a:r>
              <a:rPr lang="pl-PL" dirty="0"/>
              <a:t>Dodatkowy opis</a:t>
            </a:r>
            <a:endParaRPr lang="de-DE" dirty="0"/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19"/>
          </p:nvPr>
        </p:nvSpPr>
        <p:spPr bwMode="gray">
          <a:xfrm>
            <a:off x="6239222" y="1556792"/>
            <a:ext cx="2601504" cy="1319212"/>
          </a:xfrm>
          <a:solidFill>
            <a:schemeClr val="bg2">
              <a:lumMod val="75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31" name="Textplatzhalt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038318" y="2924398"/>
            <a:ext cx="2601504" cy="32409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400" b="0"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pl-PL" dirty="0"/>
              <a:t>TYTUŁ</a:t>
            </a:r>
          </a:p>
          <a:p>
            <a:pPr lvl="0"/>
            <a:r>
              <a:rPr lang="pl-PL" dirty="0"/>
              <a:t>Dodatkowy opis</a:t>
            </a:r>
            <a:endParaRPr lang="de-DE" dirty="0"/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21"/>
          </p:nvPr>
        </p:nvSpPr>
        <p:spPr bwMode="gray">
          <a:xfrm>
            <a:off x="9038318" y="1556792"/>
            <a:ext cx="2601504" cy="1319212"/>
          </a:xfrm>
          <a:solidFill>
            <a:schemeClr val="bg2">
              <a:lumMod val="75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91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OBRAZK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0590" y="2924944"/>
            <a:ext cx="2097448" cy="32409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400" b="0" baseline="0"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pl-PL" dirty="0"/>
              <a:t>TYTUŁ</a:t>
            </a:r>
          </a:p>
          <a:p>
            <a:pPr lvl="0"/>
            <a:r>
              <a:rPr lang="pl-PL" dirty="0"/>
              <a:t>Dodatkowy opis</a:t>
            </a:r>
            <a:endParaRPr lang="de-DE" dirty="0"/>
          </a:p>
        </p:txBody>
      </p:sp>
      <p:sp>
        <p:nvSpPr>
          <p:cNvPr id="20" name="Bildplatzhalter 6"/>
          <p:cNvSpPr>
            <a:spLocks noGrp="1"/>
          </p:cNvSpPr>
          <p:nvPr>
            <p:ph type="pic" sz="quarter" idx="15"/>
          </p:nvPr>
        </p:nvSpPr>
        <p:spPr bwMode="gray">
          <a:xfrm>
            <a:off x="550590" y="1557338"/>
            <a:ext cx="2097448" cy="1319212"/>
          </a:xfrm>
          <a:solidFill>
            <a:schemeClr val="bg2">
              <a:lumMod val="75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7" name="Textplatzhalter 7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82838" y="2924398"/>
            <a:ext cx="2160240" cy="32409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400" b="0"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pl-PL" dirty="0"/>
              <a:t>TYTUŁ</a:t>
            </a:r>
          </a:p>
          <a:p>
            <a:pPr lvl="0"/>
            <a:r>
              <a:rPr lang="pl-PL" dirty="0"/>
              <a:t>Dodatkowy opis</a:t>
            </a:r>
            <a:endParaRPr lang="de-DE" dirty="0"/>
          </a:p>
        </p:txBody>
      </p:sp>
      <p:sp>
        <p:nvSpPr>
          <p:cNvPr id="28" name="Bildplatzhalter 6"/>
          <p:cNvSpPr>
            <a:spLocks noGrp="1"/>
          </p:cNvSpPr>
          <p:nvPr>
            <p:ph type="pic" sz="quarter" idx="17"/>
          </p:nvPr>
        </p:nvSpPr>
        <p:spPr bwMode="gray">
          <a:xfrm>
            <a:off x="2782838" y="1556792"/>
            <a:ext cx="2160240" cy="1319212"/>
          </a:xfrm>
          <a:solidFill>
            <a:schemeClr val="bg2">
              <a:lumMod val="75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29" name="Textplatzhalter 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077878" y="2924398"/>
            <a:ext cx="2097448" cy="32409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400" b="0"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pl-PL" dirty="0"/>
              <a:t>TYTUŁ</a:t>
            </a:r>
          </a:p>
          <a:p>
            <a:pPr lvl="0"/>
            <a:r>
              <a:rPr lang="pl-PL" dirty="0"/>
              <a:t>Dodatkowy opis</a:t>
            </a:r>
            <a:endParaRPr lang="de-DE" dirty="0"/>
          </a:p>
        </p:txBody>
      </p:sp>
      <p:sp>
        <p:nvSpPr>
          <p:cNvPr id="30" name="Bildplatzhalter 6"/>
          <p:cNvSpPr>
            <a:spLocks noGrp="1"/>
          </p:cNvSpPr>
          <p:nvPr>
            <p:ph type="pic" sz="quarter" idx="19"/>
          </p:nvPr>
        </p:nvSpPr>
        <p:spPr bwMode="gray">
          <a:xfrm>
            <a:off x="5077878" y="1556792"/>
            <a:ext cx="2097448" cy="1319212"/>
          </a:xfrm>
          <a:solidFill>
            <a:schemeClr val="bg2">
              <a:lumMod val="75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31" name="Textplatzhalter 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310126" y="2924398"/>
            <a:ext cx="2097448" cy="32409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400" b="0"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pl-PL" dirty="0"/>
              <a:t>TYTUŁ</a:t>
            </a:r>
          </a:p>
          <a:p>
            <a:pPr lvl="0"/>
            <a:r>
              <a:rPr lang="pl-PL" dirty="0"/>
              <a:t>Dodatkowy opis</a:t>
            </a:r>
            <a:endParaRPr lang="de-DE" dirty="0"/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21"/>
          </p:nvPr>
        </p:nvSpPr>
        <p:spPr bwMode="gray">
          <a:xfrm>
            <a:off x="7310126" y="1556792"/>
            <a:ext cx="2097448" cy="1319212"/>
          </a:xfrm>
          <a:solidFill>
            <a:schemeClr val="bg2">
              <a:lumMod val="75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33" name="Textplatzhalt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542374" y="2924398"/>
            <a:ext cx="2097448" cy="324090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sz="1400" b="0"/>
            </a:lvl1pPr>
            <a:lvl2pPr>
              <a:lnSpc>
                <a:spcPct val="120000"/>
              </a:lnSpc>
              <a:spcAft>
                <a:spcPts val="600"/>
              </a:spcAft>
              <a:defRPr/>
            </a:lvl2pPr>
            <a:lvl3pPr>
              <a:lnSpc>
                <a:spcPct val="120000"/>
              </a:lnSpc>
              <a:spcAft>
                <a:spcPts val="600"/>
              </a:spcAft>
              <a:defRPr/>
            </a:lvl3pPr>
            <a:lvl4pPr>
              <a:lnSpc>
                <a:spcPct val="120000"/>
              </a:lnSpc>
              <a:spcAft>
                <a:spcPts val="600"/>
              </a:spcAft>
              <a:defRPr/>
            </a:lvl4pPr>
            <a:lvl5pPr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pl-PL" dirty="0"/>
              <a:t>TYTUŁ</a:t>
            </a:r>
          </a:p>
          <a:p>
            <a:pPr lvl="0"/>
            <a:r>
              <a:rPr lang="pl-PL" dirty="0"/>
              <a:t>Dodatkowy opis</a:t>
            </a:r>
            <a:endParaRPr lang="de-DE" dirty="0"/>
          </a:p>
        </p:txBody>
      </p:sp>
      <p:sp>
        <p:nvSpPr>
          <p:cNvPr id="34" name="Bildplatzhalter 6"/>
          <p:cNvSpPr>
            <a:spLocks noGrp="1"/>
          </p:cNvSpPr>
          <p:nvPr>
            <p:ph type="pic" sz="quarter" idx="23"/>
          </p:nvPr>
        </p:nvSpPr>
        <p:spPr bwMode="gray">
          <a:xfrm>
            <a:off x="9542374" y="1556792"/>
            <a:ext cx="2097448" cy="1319212"/>
          </a:xfrm>
          <a:solidFill>
            <a:schemeClr val="bg2">
              <a:lumMod val="75000"/>
            </a:schemeClr>
          </a:solidFill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6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3137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346562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0"/>
            <a:ext cx="12190413" cy="6858000"/>
          </a:xfrm>
          <a:prstGeom prst="rect">
            <a:avLst/>
          </a:prstGeom>
          <a:solidFill>
            <a:srgbClr val="D9D9D9"/>
          </a:solidFill>
          <a:ln w="12700">
            <a:noFill/>
            <a:round/>
            <a:headEnd/>
            <a:tailEnd/>
          </a:ln>
        </p:spPr>
        <p:txBody>
          <a:bodyPr rot="0" spcFirstLastPara="0" vert="horz" wrap="square" lIns="91431" tIns="45715" rIns="91431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3137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  <p:sp>
        <p:nvSpPr>
          <p:cNvPr id="45" name="Inhaltsplatzhalter 2"/>
          <p:cNvSpPr>
            <a:spLocks noGrp="1"/>
          </p:cNvSpPr>
          <p:nvPr>
            <p:ph idx="1"/>
          </p:nvPr>
        </p:nvSpPr>
        <p:spPr>
          <a:xfrm>
            <a:off x="516252" y="1483952"/>
            <a:ext cx="11133349" cy="4319248"/>
          </a:xfrm>
          <a:noFill/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8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6252" y="1483952"/>
            <a:ext cx="11133349" cy="4319248"/>
          </a:xfrm>
          <a:noFill/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516252" y="410830"/>
            <a:ext cx="11133349" cy="1073122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F164-3A46-4CEE-A25C-CA523D5E42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6252" y="942478"/>
            <a:ext cx="11133137" cy="541474"/>
          </a:xfrm>
        </p:spPr>
        <p:txBody>
          <a:bodyPr lIns="10800" anchor="t" anchorCtr="0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1">
                <a:latin typeface="Calibri Light" panose="020F0302020204030204" pitchFamily="34" charset="0"/>
              </a:rPr>
              <a:t>Enter your subheadline here</a:t>
            </a:r>
          </a:p>
        </p:txBody>
      </p:sp>
    </p:spTree>
    <p:extLst>
      <p:ext uri="{BB962C8B-B14F-4D97-AF65-F5344CB8AC3E}">
        <p14:creationId xmlns:p14="http://schemas.microsoft.com/office/powerpoint/2010/main" val="5062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972000"/>
            <a:ext cx="11109600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0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ROZDZIAŁ OBRAZ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0413" cy="685800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194813" y="4267036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194813" y="5229200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66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PRESENTAN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23"/>
          <p:cNvSpPr/>
          <p:nvPr userDrawn="1"/>
        </p:nvSpPr>
        <p:spPr bwMode="gray">
          <a:xfrm>
            <a:off x="4380425" y="1557338"/>
            <a:ext cx="3428750" cy="4608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/>
          </a:p>
        </p:txBody>
      </p:sp>
      <p:sp>
        <p:nvSpPr>
          <p:cNvPr id="25" name="Rechteck 24"/>
          <p:cNvSpPr/>
          <p:nvPr userDrawn="1"/>
        </p:nvSpPr>
        <p:spPr bwMode="gray">
          <a:xfrm>
            <a:off x="8220850" y="1557338"/>
            <a:ext cx="3428750" cy="4608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/>
          </a:p>
        </p:txBody>
      </p:sp>
      <p:sp>
        <p:nvSpPr>
          <p:cNvPr id="26" name="Rechteck 25"/>
          <p:cNvSpPr/>
          <p:nvPr userDrawn="1"/>
        </p:nvSpPr>
        <p:spPr bwMode="gray">
          <a:xfrm>
            <a:off x="540000" y="1557338"/>
            <a:ext cx="3428750" cy="4608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/>
          </a:p>
        </p:txBody>
      </p:sp>
      <p:sp>
        <p:nvSpPr>
          <p:cNvPr id="11" name="Picture 1"/>
          <p:cNvSpPr>
            <a:spLocks noGrp="1"/>
          </p:cNvSpPr>
          <p:nvPr>
            <p:ph type="pic" sz="quarter" idx="15"/>
          </p:nvPr>
        </p:nvSpPr>
        <p:spPr bwMode="gray">
          <a:xfrm>
            <a:off x="1254292" y="1645018"/>
            <a:ext cx="1991416" cy="19914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lIns="144000" tIns="144000" rIns="144000" bIns="144000" rtlCol="0">
            <a:noAutofit/>
          </a:bodyPr>
          <a:lstStyle>
            <a:lvl1pPr>
              <a:defRPr lang="en-US" sz="2200" dirty="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de-DE" dirty="0"/>
              <a:t>Bild</a:t>
            </a:r>
            <a:endParaRPr lang="en-US" dirty="0"/>
          </a:p>
        </p:txBody>
      </p:sp>
      <p:sp>
        <p:nvSpPr>
          <p:cNvPr id="16" name="Picture 2"/>
          <p:cNvSpPr>
            <a:spLocks noGrp="1"/>
          </p:cNvSpPr>
          <p:nvPr>
            <p:ph type="pic" sz="quarter" idx="26"/>
          </p:nvPr>
        </p:nvSpPr>
        <p:spPr bwMode="gray">
          <a:xfrm>
            <a:off x="5097242" y="1645018"/>
            <a:ext cx="1991416" cy="19914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lIns="144000" tIns="144000" rIns="144000" bIns="144000" rtlCol="0">
            <a:noAutofit/>
          </a:bodyPr>
          <a:lstStyle>
            <a:lvl1pPr>
              <a:defRPr lang="en-US" sz="2200" dirty="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de-DE" dirty="0"/>
              <a:t>Bild</a:t>
            </a:r>
            <a:endParaRPr lang="en-US" dirty="0"/>
          </a:p>
        </p:txBody>
      </p:sp>
      <p:sp>
        <p:nvSpPr>
          <p:cNvPr id="17" name="Picture 3"/>
          <p:cNvSpPr>
            <a:spLocks noGrp="1"/>
          </p:cNvSpPr>
          <p:nvPr>
            <p:ph type="pic" sz="quarter" idx="27"/>
          </p:nvPr>
        </p:nvSpPr>
        <p:spPr bwMode="gray">
          <a:xfrm>
            <a:off x="8943892" y="1645018"/>
            <a:ext cx="1991416" cy="19914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lIns="144000" tIns="144000" rIns="144000" bIns="144000" rtlCol="0">
            <a:noAutofit/>
          </a:bodyPr>
          <a:lstStyle>
            <a:lvl1pPr>
              <a:defRPr lang="en-US" sz="2200" dirty="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de-DE" dirty="0"/>
              <a:t>Bild</a:t>
            </a:r>
            <a:endParaRPr lang="en-US" dirty="0"/>
          </a:p>
        </p:txBody>
      </p:sp>
      <p:sp>
        <p:nvSpPr>
          <p:cNvPr id="13" name="Textplatzhalter 19"/>
          <p:cNvSpPr>
            <a:spLocks noGrp="1"/>
          </p:cNvSpPr>
          <p:nvPr>
            <p:ph type="body" sz="quarter" idx="17"/>
          </p:nvPr>
        </p:nvSpPr>
        <p:spPr bwMode="gray">
          <a:xfrm>
            <a:off x="708800" y="4754880"/>
            <a:ext cx="3091150" cy="106172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0000" indent="0" algn="ctr">
              <a:buNone/>
              <a:defRPr sz="1400">
                <a:solidFill>
                  <a:schemeClr val="bg1"/>
                </a:solidFill>
              </a:defRPr>
            </a:lvl2pPr>
            <a:lvl3pPr marL="810000" indent="0" algn="ctr">
              <a:buNone/>
              <a:defRPr sz="1200">
                <a:solidFill>
                  <a:schemeClr val="bg1"/>
                </a:solidFill>
              </a:defRPr>
            </a:lvl3pPr>
            <a:lvl4pPr marL="1170000" indent="0" algn="ctr">
              <a:buNone/>
              <a:defRPr sz="1100">
                <a:solidFill>
                  <a:schemeClr val="bg1"/>
                </a:solidFill>
              </a:defRPr>
            </a:lvl4pPr>
            <a:lvl5pPr marL="1530000" indent="0">
              <a:buNone/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  <a:endParaRPr lang="en-GB" dirty="0"/>
          </a:p>
        </p:txBody>
      </p:sp>
      <p:sp>
        <p:nvSpPr>
          <p:cNvPr id="18" name="Textplatzhalter 19"/>
          <p:cNvSpPr>
            <a:spLocks noGrp="1"/>
          </p:cNvSpPr>
          <p:nvPr>
            <p:ph type="body" sz="quarter" idx="28"/>
          </p:nvPr>
        </p:nvSpPr>
        <p:spPr bwMode="gray">
          <a:xfrm>
            <a:off x="4549225" y="4754880"/>
            <a:ext cx="3091150" cy="106172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0000" indent="0" algn="ctr">
              <a:buNone/>
              <a:defRPr sz="1400">
                <a:solidFill>
                  <a:schemeClr val="bg1"/>
                </a:solidFill>
              </a:defRPr>
            </a:lvl2pPr>
            <a:lvl3pPr marL="810000" indent="0" algn="ctr">
              <a:buNone/>
              <a:defRPr sz="1200">
                <a:solidFill>
                  <a:schemeClr val="bg1"/>
                </a:solidFill>
              </a:defRPr>
            </a:lvl3pPr>
            <a:lvl4pPr marL="1170000" indent="0" algn="ctr">
              <a:buNone/>
              <a:defRPr sz="1100">
                <a:solidFill>
                  <a:schemeClr val="bg1"/>
                </a:solidFill>
              </a:defRPr>
            </a:lvl4pPr>
            <a:lvl5pPr marL="1530000" indent="0">
              <a:buNone/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  <a:endParaRPr lang="en-GB" dirty="0"/>
          </a:p>
        </p:txBody>
      </p:sp>
      <p:sp>
        <p:nvSpPr>
          <p:cNvPr id="21" name="Textplatzhalter 19"/>
          <p:cNvSpPr>
            <a:spLocks noGrp="1"/>
          </p:cNvSpPr>
          <p:nvPr>
            <p:ph type="body" sz="quarter" idx="31"/>
          </p:nvPr>
        </p:nvSpPr>
        <p:spPr bwMode="gray">
          <a:xfrm>
            <a:off x="8389651" y="4754880"/>
            <a:ext cx="3091150" cy="106172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0000" indent="0" algn="ctr">
              <a:buNone/>
              <a:defRPr sz="1400">
                <a:solidFill>
                  <a:schemeClr val="bg1"/>
                </a:solidFill>
              </a:defRPr>
            </a:lvl2pPr>
            <a:lvl3pPr marL="810000" indent="0" algn="ctr">
              <a:buNone/>
              <a:defRPr sz="1200">
                <a:solidFill>
                  <a:schemeClr val="bg1"/>
                </a:solidFill>
              </a:defRPr>
            </a:lvl3pPr>
            <a:lvl4pPr marL="1170000" indent="0" algn="ctr">
              <a:buNone/>
              <a:defRPr sz="1100">
                <a:solidFill>
                  <a:schemeClr val="bg1"/>
                </a:solidFill>
              </a:defRPr>
            </a:lvl4pPr>
            <a:lvl5pPr marL="1530000" indent="0">
              <a:buNone/>
              <a:defRPr sz="1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  <a:endParaRPr lang="en-GB" dirty="0"/>
          </a:p>
        </p:txBody>
      </p:sp>
      <p:sp>
        <p:nvSpPr>
          <p:cNvPr id="32" name="Textplatzhalt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08800" y="3658374"/>
            <a:ext cx="3091150" cy="457200"/>
          </a:xfr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0000" indent="0">
              <a:buNone/>
              <a:defRPr>
                <a:latin typeface="Bebas Neue" panose="020B0506020202020201" pitchFamily="34" charset="0"/>
              </a:defRPr>
            </a:lvl2pPr>
            <a:lvl3pPr marL="810000" indent="0">
              <a:buNone/>
              <a:defRPr>
                <a:latin typeface="Bebas Neue" panose="020B0506020202020201" pitchFamily="34" charset="0"/>
              </a:defRPr>
            </a:lvl3pPr>
            <a:lvl4pPr marL="1170000" indent="0">
              <a:buNone/>
              <a:defRPr>
                <a:latin typeface="Bebas Neue" panose="020B0506020202020201" pitchFamily="34" charset="0"/>
              </a:defRPr>
            </a:lvl4pPr>
            <a:lvl5pPr marL="1530000" indent="0">
              <a:buNone/>
              <a:defRPr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noProof="0" dirty="0"/>
              <a:t>Text placeholder</a:t>
            </a:r>
          </a:p>
        </p:txBody>
      </p:sp>
      <p:sp>
        <p:nvSpPr>
          <p:cNvPr id="33" name="Textplatzhalter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08800" y="4071810"/>
            <a:ext cx="3091150" cy="331469"/>
          </a:xfrm>
        </p:spPr>
        <p:txBody>
          <a:bodyPr anchor="ctr"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0000" indent="0">
              <a:buNone/>
              <a:defRPr>
                <a:latin typeface="Bebas Neue" panose="020B0506020202020201" pitchFamily="34" charset="0"/>
              </a:defRPr>
            </a:lvl2pPr>
            <a:lvl3pPr marL="810000" indent="0">
              <a:buNone/>
              <a:defRPr>
                <a:latin typeface="Bebas Neue" panose="020B0506020202020201" pitchFamily="34" charset="0"/>
              </a:defRPr>
            </a:lvl3pPr>
            <a:lvl4pPr marL="1170000" indent="0">
              <a:buNone/>
              <a:defRPr>
                <a:latin typeface="Bebas Neue" panose="020B0506020202020201" pitchFamily="34" charset="0"/>
              </a:defRPr>
            </a:lvl4pPr>
            <a:lvl5pPr marL="1530000" indent="0">
              <a:buNone/>
              <a:defRPr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noProof="0" dirty="0"/>
              <a:t>Text placeholder</a:t>
            </a:r>
          </a:p>
        </p:txBody>
      </p:sp>
      <p:sp>
        <p:nvSpPr>
          <p:cNvPr id="34" name="Textplatzhalter 9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47376" y="3658374"/>
            <a:ext cx="3091150" cy="457200"/>
          </a:xfr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0000" indent="0">
              <a:buNone/>
              <a:defRPr>
                <a:latin typeface="Bebas Neue" panose="020B0506020202020201" pitchFamily="34" charset="0"/>
              </a:defRPr>
            </a:lvl2pPr>
            <a:lvl3pPr marL="810000" indent="0">
              <a:buNone/>
              <a:defRPr>
                <a:latin typeface="Bebas Neue" panose="020B0506020202020201" pitchFamily="34" charset="0"/>
              </a:defRPr>
            </a:lvl3pPr>
            <a:lvl4pPr marL="1170000" indent="0">
              <a:buNone/>
              <a:defRPr>
                <a:latin typeface="Bebas Neue" panose="020B0506020202020201" pitchFamily="34" charset="0"/>
              </a:defRPr>
            </a:lvl4pPr>
            <a:lvl5pPr marL="1530000" indent="0">
              <a:buNone/>
              <a:defRPr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noProof="0" dirty="0"/>
              <a:t>Text placeholder</a:t>
            </a:r>
          </a:p>
        </p:txBody>
      </p:sp>
      <p:sp>
        <p:nvSpPr>
          <p:cNvPr id="35" name="Textplatzhalter 9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547376" y="4071810"/>
            <a:ext cx="3091150" cy="331469"/>
          </a:xfrm>
        </p:spPr>
        <p:txBody>
          <a:bodyPr anchor="ctr"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0000" indent="0">
              <a:buNone/>
              <a:defRPr>
                <a:latin typeface="Bebas Neue" panose="020B0506020202020201" pitchFamily="34" charset="0"/>
              </a:defRPr>
            </a:lvl2pPr>
            <a:lvl3pPr marL="810000" indent="0">
              <a:buNone/>
              <a:defRPr>
                <a:latin typeface="Bebas Neue" panose="020B0506020202020201" pitchFamily="34" charset="0"/>
              </a:defRPr>
            </a:lvl3pPr>
            <a:lvl4pPr marL="1170000" indent="0">
              <a:buNone/>
              <a:defRPr>
                <a:latin typeface="Bebas Neue" panose="020B0506020202020201" pitchFamily="34" charset="0"/>
              </a:defRPr>
            </a:lvl4pPr>
            <a:lvl5pPr marL="1530000" indent="0">
              <a:buNone/>
              <a:defRPr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noProof="0" dirty="0"/>
              <a:t>Text placeholder</a:t>
            </a:r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8389651" y="3658374"/>
            <a:ext cx="3091150" cy="457200"/>
          </a:xfr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0000" indent="0">
              <a:buNone/>
              <a:defRPr>
                <a:latin typeface="Bebas Neue" panose="020B0506020202020201" pitchFamily="34" charset="0"/>
              </a:defRPr>
            </a:lvl2pPr>
            <a:lvl3pPr marL="810000" indent="0">
              <a:buNone/>
              <a:defRPr>
                <a:latin typeface="Bebas Neue" panose="020B0506020202020201" pitchFamily="34" charset="0"/>
              </a:defRPr>
            </a:lvl3pPr>
            <a:lvl4pPr marL="1170000" indent="0">
              <a:buNone/>
              <a:defRPr>
                <a:latin typeface="Bebas Neue" panose="020B0506020202020201" pitchFamily="34" charset="0"/>
              </a:defRPr>
            </a:lvl4pPr>
            <a:lvl5pPr marL="1530000" indent="0">
              <a:buNone/>
              <a:defRPr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noProof="0" dirty="0"/>
              <a:t>Text placeholder</a:t>
            </a:r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8389651" y="4071810"/>
            <a:ext cx="3091150" cy="331469"/>
          </a:xfrm>
        </p:spPr>
        <p:txBody>
          <a:bodyPr anchor="ctr"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0000" indent="0">
              <a:buNone/>
              <a:defRPr>
                <a:latin typeface="Bebas Neue" panose="020B0506020202020201" pitchFamily="34" charset="0"/>
              </a:defRPr>
            </a:lvl2pPr>
            <a:lvl3pPr marL="810000" indent="0">
              <a:buNone/>
              <a:defRPr>
                <a:latin typeface="Bebas Neue" panose="020B0506020202020201" pitchFamily="34" charset="0"/>
              </a:defRPr>
            </a:lvl3pPr>
            <a:lvl4pPr marL="1170000" indent="0">
              <a:buNone/>
              <a:defRPr>
                <a:latin typeface="Bebas Neue" panose="020B0506020202020201" pitchFamily="34" charset="0"/>
              </a:defRPr>
            </a:lvl4pPr>
            <a:lvl5pPr marL="1530000" indent="0">
              <a:buNone/>
              <a:defRPr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noProof="0" dirty="0"/>
              <a:t>Text placeholder</a:t>
            </a:r>
          </a:p>
        </p:txBody>
      </p:sp>
      <p:sp>
        <p:nvSpPr>
          <p:cNvPr id="19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grpSp>
        <p:nvGrpSpPr>
          <p:cNvPr id="2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23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27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29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89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pPr/>
              <a:t>2017-07-05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89" y="-134570"/>
            <a:ext cx="2071588" cy="157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1199635" y="0"/>
            <a:ext cx="10510439" cy="1439667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/>
              <a:t>Tytuł</a:t>
            </a:r>
            <a:r>
              <a:rPr lang="pl-PL" dirty="0"/>
              <a:t> </a:t>
            </a:r>
            <a:r>
              <a:rPr lang="pl-PL" b="0" dirty="0">
                <a:latin typeface="+mn-lt"/>
              </a:rPr>
              <a:t>slajdu</a:t>
            </a: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011" y="357999"/>
            <a:ext cx="783065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192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99636" y="4167533"/>
            <a:ext cx="10361851" cy="1362075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/>
              <a:t>Tytuł sekcji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1199636" y="5529608"/>
            <a:ext cx="10361851" cy="60466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2017-07-05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7976658" y="0"/>
            <a:ext cx="4213756" cy="899792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1" y="5527256"/>
            <a:ext cx="4077578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4150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0413" cy="685800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lIns="144000" tIns="144000" rIns="144000" bIns="144000" rtlCol="0">
            <a:noAutofit/>
          </a:bodyPr>
          <a:lstStyle>
            <a:lvl1pPr>
              <a:defRPr lang="en-US" sz="2200" dirty="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dirty="0"/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0" y="1557338"/>
            <a:ext cx="6094413" cy="4608512"/>
          </a:xfrm>
          <a:solidFill>
            <a:schemeClr val="tx2">
              <a:alpha val="80000"/>
            </a:schemeClr>
          </a:solidFill>
        </p:spPr>
        <p:txBody>
          <a:bodyPr lIns="360000" tIns="252000" rIns="360000" bIns="360000"/>
          <a:lstStyle>
            <a:lvl1pPr marL="342900" indent="-342900">
              <a:buFont typeface="Wingdings" panose="05000000000000000000" pitchFamily="2" charset="2"/>
              <a:buChar char="§"/>
              <a:defRPr sz="2000" b="1">
                <a:solidFill>
                  <a:schemeClr val="bg1"/>
                </a:solidFill>
                <a:latin typeface="+mj-lt"/>
              </a:defRPr>
            </a:lvl1pPr>
            <a:lvl2pPr marL="450000" indent="0">
              <a:buNone/>
              <a:defRPr sz="1800">
                <a:solidFill>
                  <a:schemeClr val="bg1"/>
                </a:solidFill>
              </a:defRPr>
            </a:lvl2pPr>
            <a:lvl3pPr marL="810000" indent="0">
              <a:buNone/>
              <a:defRPr sz="1600">
                <a:solidFill>
                  <a:schemeClr val="bg1"/>
                </a:solidFill>
              </a:defRPr>
            </a:lvl3pPr>
            <a:lvl4pPr marL="1170000" indent="0">
              <a:buNone/>
              <a:defRPr sz="1400">
                <a:solidFill>
                  <a:schemeClr val="bg1"/>
                </a:solidFill>
              </a:defRPr>
            </a:lvl4pPr>
            <a:lvl5pPr marL="15300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Click to edit text style</a:t>
            </a:r>
            <a:endParaRPr lang="en-US" dirty="0"/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8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ROZDZIAŁ OBRAZ BG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gray">
          <a:xfrm>
            <a:off x="0" y="4293096"/>
            <a:ext cx="12190413" cy="2564904"/>
          </a:xfrm>
          <a:prstGeom prst="rect">
            <a:avLst/>
          </a:prstGeom>
          <a:gradFill>
            <a:gsLst>
              <a:gs pos="100000">
                <a:schemeClr val="accent3"/>
              </a:gs>
              <a:gs pos="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0413" cy="4293096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4267036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5229200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3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ROZDZIAŁ OBRAZ BG 1/3 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 bwMode="gray">
          <a:xfrm>
            <a:off x="-1" y="1"/>
            <a:ext cx="12190413" cy="6858000"/>
            <a:chOff x="0" y="1"/>
            <a:chExt cx="12207922" cy="6858000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gray">
            <a:xfrm>
              <a:off x="0" y="1"/>
              <a:ext cx="12207922" cy="685800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gray">
            <a:xfrm>
              <a:off x="0" y="1"/>
              <a:ext cx="1706757" cy="4760334"/>
            </a:xfrm>
            <a:custGeom>
              <a:avLst/>
              <a:gdLst>
                <a:gd name="T0" fmla="*/ 0 w 537"/>
                <a:gd name="T1" fmla="*/ 0 h 1495"/>
                <a:gd name="T2" fmla="*/ 0 w 537"/>
                <a:gd name="T3" fmla="*/ 1495 h 1495"/>
                <a:gd name="T4" fmla="*/ 537 w 537"/>
                <a:gd name="T5" fmla="*/ 0 h 1495"/>
                <a:gd name="T6" fmla="*/ 0 w 537"/>
                <a:gd name="T7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" h="1495">
                  <a:moveTo>
                    <a:pt x="0" y="0"/>
                  </a:moveTo>
                  <a:cubicBezTo>
                    <a:pt x="0" y="1495"/>
                    <a:pt x="0" y="1495"/>
                    <a:pt x="0" y="1495"/>
                  </a:cubicBezTo>
                  <a:cubicBezTo>
                    <a:pt x="145" y="986"/>
                    <a:pt x="355" y="424"/>
                    <a:pt x="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gray">
            <a:xfrm>
              <a:off x="1433422" y="1"/>
              <a:ext cx="3942704" cy="6858000"/>
            </a:xfrm>
            <a:custGeom>
              <a:avLst/>
              <a:gdLst>
                <a:gd name="T0" fmla="*/ 44 w 1240"/>
                <a:gd name="T1" fmla="*/ 2154 h 2154"/>
                <a:gd name="T2" fmla="*/ 335 w 1240"/>
                <a:gd name="T3" fmla="*/ 2154 h 2154"/>
                <a:gd name="T4" fmla="*/ 1240 w 1240"/>
                <a:gd name="T5" fmla="*/ 0 h 2154"/>
                <a:gd name="T6" fmla="*/ 273 w 1240"/>
                <a:gd name="T7" fmla="*/ 0 h 2154"/>
                <a:gd name="T8" fmla="*/ 44 w 1240"/>
                <a:gd name="T9" fmla="*/ 2154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0" h="2154">
                  <a:moveTo>
                    <a:pt x="44" y="2154"/>
                  </a:moveTo>
                  <a:cubicBezTo>
                    <a:pt x="335" y="2154"/>
                    <a:pt x="335" y="2154"/>
                    <a:pt x="335" y="2154"/>
                  </a:cubicBezTo>
                  <a:cubicBezTo>
                    <a:pt x="844" y="1456"/>
                    <a:pt x="1132" y="445"/>
                    <a:pt x="1240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66" y="549"/>
                    <a:pt x="0" y="1432"/>
                    <a:pt x="44" y="2154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gray">
            <a:xfrm>
              <a:off x="0" y="1"/>
              <a:ext cx="2301103" cy="6858000"/>
            </a:xfrm>
            <a:custGeom>
              <a:avLst/>
              <a:gdLst>
                <a:gd name="T0" fmla="*/ 495 w 724"/>
                <a:gd name="T1" fmla="*/ 2154 h 2154"/>
                <a:gd name="T2" fmla="*/ 724 w 724"/>
                <a:gd name="T3" fmla="*/ 0 h 2154"/>
                <a:gd name="T4" fmla="*/ 537 w 724"/>
                <a:gd name="T5" fmla="*/ 0 h 2154"/>
                <a:gd name="T6" fmla="*/ 0 w 724"/>
                <a:gd name="T7" fmla="*/ 1495 h 2154"/>
                <a:gd name="T8" fmla="*/ 0 w 724"/>
                <a:gd name="T9" fmla="*/ 2154 h 2154"/>
                <a:gd name="T10" fmla="*/ 495 w 724"/>
                <a:gd name="T11" fmla="*/ 2154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4" h="2154">
                  <a:moveTo>
                    <a:pt x="495" y="2154"/>
                  </a:moveTo>
                  <a:cubicBezTo>
                    <a:pt x="451" y="1432"/>
                    <a:pt x="617" y="549"/>
                    <a:pt x="724" y="0"/>
                  </a:cubicBezTo>
                  <a:cubicBezTo>
                    <a:pt x="537" y="0"/>
                    <a:pt x="537" y="0"/>
                    <a:pt x="537" y="0"/>
                  </a:cubicBezTo>
                  <a:cubicBezTo>
                    <a:pt x="355" y="424"/>
                    <a:pt x="145" y="986"/>
                    <a:pt x="0" y="1495"/>
                  </a:cubicBezTo>
                  <a:cubicBezTo>
                    <a:pt x="0" y="2154"/>
                    <a:pt x="0" y="2154"/>
                    <a:pt x="0" y="2154"/>
                  </a:cubicBezTo>
                  <a:lnTo>
                    <a:pt x="495" y="2154"/>
                  </a:ln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0413" cy="4293096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4267036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5229200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ROZDZIAŁ OBRAZ BG 1/3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0413" cy="5140198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lIns="144000" tIns="144000" rIns="144000" bIns="144000" rtlCol="0">
            <a:noAutofit/>
          </a:bodyPr>
          <a:lstStyle>
            <a:lvl1pPr>
              <a:defRPr lang="en-GB" sz="2200"/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5140198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/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2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kstowy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35557" y="-8982"/>
            <a:ext cx="9799200" cy="864000"/>
          </a:xfrm>
        </p:spPr>
        <p:txBody>
          <a:bodyPr lIns="0" tIns="0" rIns="0" bIns="0"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Headline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5557" y="953182"/>
            <a:ext cx="9799200" cy="5427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Sub headline style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5"/>
          <p:cNvGrpSpPr>
            <a:grpSpLocks noChangeAspect="1"/>
          </p:cNvGrpSpPr>
          <p:nvPr userDrawn="1"/>
        </p:nvGrpSpPr>
        <p:grpSpPr bwMode="gray">
          <a:xfrm>
            <a:off x="10904504" y="185097"/>
            <a:ext cx="778963" cy="1084902"/>
            <a:chOff x="5895" y="3134"/>
            <a:chExt cx="690" cy="961"/>
          </a:xfrm>
        </p:grpSpPr>
        <p:sp>
          <p:nvSpPr>
            <p:cNvPr id="15" name="AutoShape 4"/>
            <p:cNvSpPr>
              <a:spLocks noChangeAspect="1" noChangeArrowheads="1" noTextEdit="1"/>
            </p:cNvSpPr>
            <p:nvPr userDrawn="1"/>
          </p:nvSpPr>
          <p:spPr bwMode="gray">
            <a:xfrm>
              <a:off x="5895" y="3134"/>
              <a:ext cx="690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solidFill>
              <a:srgbClr val="F29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Open Sans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02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540002" y="0"/>
            <a:ext cx="9799200" cy="86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540002" y="1600201"/>
            <a:ext cx="10971372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E6A9F-ABEE-4E01-A351-D37C88834E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8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82" r:id="rId7"/>
    <p:sldLayoutId id="2147483654" r:id="rId8"/>
    <p:sldLayoutId id="2147483649" r:id="rId9"/>
    <p:sldLayoutId id="2147483665" r:id="rId10"/>
    <p:sldLayoutId id="2147483683" r:id="rId11"/>
    <p:sldLayoutId id="2147483661" r:id="rId12"/>
    <p:sldLayoutId id="2147483662" r:id="rId13"/>
    <p:sldLayoutId id="2147483701" r:id="rId14"/>
    <p:sldLayoutId id="2147483666" r:id="rId15"/>
    <p:sldLayoutId id="2147483671" r:id="rId16"/>
    <p:sldLayoutId id="2147483670" r:id="rId17"/>
    <p:sldLayoutId id="2147483692" r:id="rId18"/>
    <p:sldLayoutId id="2147483663" r:id="rId19"/>
    <p:sldLayoutId id="2147483657" r:id="rId20"/>
    <p:sldLayoutId id="2147483668" r:id="rId21"/>
    <p:sldLayoutId id="2147483658" r:id="rId22"/>
    <p:sldLayoutId id="2147483660" r:id="rId23"/>
    <p:sldLayoutId id="2147483669" r:id="rId24"/>
    <p:sldLayoutId id="2147483659" r:id="rId25"/>
    <p:sldLayoutId id="2147483676" r:id="rId26"/>
    <p:sldLayoutId id="2147483677" r:id="rId27"/>
    <p:sldLayoutId id="2147483680" r:id="rId28"/>
    <p:sldLayoutId id="2147483681" r:id="rId29"/>
    <p:sldLayoutId id="2147483699" r:id="rId30"/>
    <p:sldLayoutId id="2147483678" r:id="rId31"/>
    <p:sldLayoutId id="2147483667" r:id="rId32"/>
    <p:sldLayoutId id="2147483697" r:id="rId33"/>
    <p:sldLayoutId id="2147483698" r:id="rId34"/>
    <p:sldLayoutId id="2147483672" r:id="rId35"/>
    <p:sldLayoutId id="2147483679" r:id="rId36"/>
    <p:sldLayoutId id="2147483673" r:id="rId37"/>
    <p:sldLayoutId id="2147483696" r:id="rId38"/>
    <p:sldLayoutId id="2147483674" r:id="rId39"/>
    <p:sldLayoutId id="2147483675" r:id="rId40"/>
    <p:sldLayoutId id="2147483650" r:id="rId41"/>
    <p:sldLayoutId id="2147483700" r:id="rId42"/>
    <p:sldLayoutId id="2147483702" r:id="rId43"/>
    <p:sldLayoutId id="2147483703" r:id="rId44"/>
    <p:sldLayoutId id="2147483695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0" r:id="rId51"/>
    <p:sldLayoutId id="2147483711" r:id="rId52"/>
    <p:sldLayoutId id="2147483712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6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8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12190413" cy="58052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Rechteck 3"/>
          <p:cNvSpPr/>
          <p:nvPr/>
        </p:nvSpPr>
        <p:spPr bwMode="gray">
          <a:xfrm>
            <a:off x="0" y="0"/>
            <a:ext cx="12190413" cy="5805264"/>
          </a:xfrm>
          <a:prstGeom prst="rect">
            <a:avLst/>
          </a:prstGeom>
          <a:gradFill>
            <a:gsLst>
              <a:gs pos="100000">
                <a:schemeClr val="accent3">
                  <a:alpha val="75000"/>
                </a:schemeClr>
              </a:gs>
              <a:gs pos="0">
                <a:schemeClr val="tx2">
                  <a:alpha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ytuł 1"/>
          <p:cNvSpPr txBox="1">
            <a:spLocks/>
          </p:cNvSpPr>
          <p:nvPr/>
        </p:nvSpPr>
        <p:spPr bwMode="gray">
          <a:xfrm>
            <a:off x="702990" y="3222172"/>
            <a:ext cx="9799200" cy="86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0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58190" y="6187594"/>
            <a:ext cx="9144000" cy="45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l-PL" sz="1200" baseline="0" dirty="0">
              <a:solidFill>
                <a:srgbClr val="FF0000"/>
              </a:solidFill>
            </a:endParaRPr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4F824817-4080-4B90-8438-CC865F1D8B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000" dirty="0"/>
              <a:t>BADANIE RUCHU TURYSTYCZNEGO PODCZAS INDUSTRIADY 2017</a:t>
            </a:r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F6C5441C-E48D-4FCE-9C1A-2914B5047B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590" y="3946032"/>
            <a:ext cx="9799637" cy="863600"/>
          </a:xfrm>
        </p:spPr>
        <p:txBody>
          <a:bodyPr/>
          <a:lstStyle/>
          <a:p>
            <a:r>
              <a:rPr lang="pl-PL" sz="3200" dirty="0"/>
              <a:t>Wyniki badania zrealizowanego dla </a:t>
            </a:r>
            <a:r>
              <a:rPr lang="pl-PL" sz="3200" dirty="0" err="1"/>
              <a:t>Ermat</a:t>
            </a:r>
            <a:r>
              <a:rPr lang="pl-PL" sz="3200" dirty="0"/>
              <a:t> </a:t>
            </a:r>
            <a:r>
              <a:rPr lang="pl-PL" sz="3200" dirty="0" err="1"/>
              <a:t>Group</a:t>
            </a:r>
            <a:endParaRPr lang="pl-PL" sz="3200" dirty="0"/>
          </a:p>
          <a:p>
            <a:endParaRPr lang="pl-PL" sz="2400" dirty="0"/>
          </a:p>
          <a:p>
            <a:r>
              <a:rPr lang="pl-PL" sz="1600" dirty="0"/>
              <a:t>Warszawa, czerwiec 2017</a:t>
            </a:r>
          </a:p>
        </p:txBody>
      </p:sp>
    </p:spTree>
    <p:extLst>
      <p:ext uri="{BB962C8B-B14F-4D97-AF65-F5344CB8AC3E}">
        <p14:creationId xmlns:p14="http://schemas.microsoft.com/office/powerpoint/2010/main" val="414833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149122"/>
              </p:ext>
            </p:extLst>
          </p:nvPr>
        </p:nvGraphicFramePr>
        <p:xfrm>
          <a:off x="406574" y="2204864"/>
          <a:ext cx="10691145" cy="3887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Znajomość nazwy </a:t>
            </a:r>
            <a:r>
              <a:rPr lang="pl-PL" dirty="0" err="1"/>
              <a:t>Industriada</a:t>
            </a:r>
            <a:endParaRPr lang="pl-PL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49275" y="1547343"/>
            <a:ext cx="11090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sz="1200" dirty="0"/>
              <a:t>P1. Na początku chciałbym/chciałabym zapytać, czy wie Pan/i, jaką nazwę nosi impreza, w której właśnie uczestniczymy? </a:t>
            </a:r>
          </a:p>
          <a:p>
            <a:pPr lvl="0" algn="just"/>
            <a:r>
              <a:rPr lang="pl-PL" sz="1200" i="1" dirty="0">
                <a:solidFill>
                  <a:prstClr val="black"/>
                </a:solidFill>
              </a:rPr>
              <a:t>Wszyscy respondenci, możliwość wielu odpowiedzi.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966875"/>
              </p:ext>
            </p:extLst>
          </p:nvPr>
        </p:nvGraphicFramePr>
        <p:xfrm>
          <a:off x="5951190" y="4168210"/>
          <a:ext cx="5545811" cy="2284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31310" y="3232106"/>
            <a:ext cx="460824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P2. Impreza, w której właśnie uczestniczymy odbywa się </a:t>
            </a:r>
            <a:b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</a:b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 ramach festiwalu </a:t>
            </a:r>
            <a:r>
              <a:rPr lang="pl-PL" altLang="pl-PL" sz="12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Industriada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</a:t>
            </a:r>
            <a:r>
              <a:rPr lang="pl-PL" altLang="pl-PL" sz="12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2017, 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czyli </a:t>
            </a:r>
            <a:r>
              <a:rPr lang="pl-PL" altLang="pl-PL" sz="12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święta Szlaku 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Zabytków Techniki Województwa Śląskiego. Jest to jednodniowy festiwal prezentujący dziedzictwo industrialne regionu, odbywający się w 44 obiektach. Czy spotkał/a się Pan/i wcześniej z nazwą </a:t>
            </a:r>
            <a:r>
              <a:rPr lang="pl-PL" altLang="pl-PL" sz="12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Industriada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?</a:t>
            </a:r>
          </a:p>
          <a:p>
            <a:pPr marL="0" indent="0" algn="just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Respondenci, którzy nie znali nazwy imprezy.</a:t>
            </a:r>
          </a:p>
          <a:p>
            <a:pPr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05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Nawias klamrowy zamykający 9"/>
          <p:cNvSpPr/>
          <p:nvPr/>
        </p:nvSpPr>
        <p:spPr>
          <a:xfrm>
            <a:off x="6438354" y="4077072"/>
            <a:ext cx="216024" cy="2016224"/>
          </a:xfrm>
          <a:prstGeom prst="rightBrace">
            <a:avLst/>
          </a:prstGeom>
          <a:ln>
            <a:solidFill>
              <a:srgbClr val="2760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509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Znajomość nazwy </a:t>
            </a:r>
            <a:r>
              <a:rPr lang="pl-PL" dirty="0" err="1"/>
              <a:t>Industriada</a:t>
            </a:r>
            <a:endParaRPr lang="pl-PL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Lokalizacje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11</a:t>
            </a:fld>
            <a:endParaRPr lang="pl-PL"/>
          </a:p>
        </p:txBody>
      </p:sp>
      <p:graphicFrame>
        <p:nvGraphicFramePr>
          <p:cNvPr id="11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6704"/>
              </p:ext>
            </p:extLst>
          </p:nvPr>
        </p:nvGraphicFramePr>
        <p:xfrm>
          <a:off x="262558" y="1484784"/>
          <a:ext cx="10873209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8327454" y="2836674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W tegorocznej edycji właściwą nazwę festiwalu wymieniało spontanicznie aż 97% uczestników </a:t>
            </a:r>
            <a:r>
              <a:rPr lang="pl-PL" sz="1400" dirty="0" err="1" smtClean="0"/>
              <a:t>Industriady</a:t>
            </a:r>
            <a:r>
              <a:rPr lang="pl-PL" sz="1400" dirty="0" smtClean="0"/>
              <a:t>. We wszystkich miejscowościach poziom znajomości nazwy festiwalu był wysoki. Najmniej pewne co do poprawności nazwy były osoby </a:t>
            </a:r>
            <a:br>
              <a:rPr lang="pl-PL" sz="1400" dirty="0" smtClean="0"/>
            </a:br>
            <a:r>
              <a:rPr lang="pl-PL" sz="1400" dirty="0" smtClean="0"/>
              <a:t>z lokalizacji: Czerwionki-Leszczyny.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21509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Znajomość nazwy Szlak Zabytków Techniki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12</a:t>
            </a:fld>
            <a:endParaRPr lang="pl-PL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7392"/>
              </p:ext>
            </p:extLst>
          </p:nvPr>
        </p:nvGraphicFramePr>
        <p:xfrm>
          <a:off x="571113" y="1988841"/>
          <a:ext cx="10332146" cy="122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rostokąt 7"/>
          <p:cNvSpPr/>
          <p:nvPr/>
        </p:nvSpPr>
        <p:spPr>
          <a:xfrm>
            <a:off x="549275" y="1547343"/>
            <a:ext cx="11090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sz="1200" dirty="0">
                <a:solidFill>
                  <a:prstClr val="black"/>
                </a:solidFill>
              </a:rPr>
              <a:t>P3. A czy kiedykolwiek spotkał/a się Pan/i z nazwą Szlak Zabytków Techniki?</a:t>
            </a:r>
          </a:p>
          <a:p>
            <a:pPr lvl="0" algn="just"/>
            <a:r>
              <a:rPr lang="pl-PL" sz="1200" i="1" dirty="0">
                <a:solidFill>
                  <a:prstClr val="black"/>
                </a:solidFill>
              </a:rPr>
              <a:t>Wszyscy respondenci.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817305"/>
              </p:ext>
            </p:extLst>
          </p:nvPr>
        </p:nvGraphicFramePr>
        <p:xfrm>
          <a:off x="37066" y="3240107"/>
          <a:ext cx="10816204" cy="311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638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Znajomość koordynatora </a:t>
            </a:r>
            <a:r>
              <a:rPr lang="pl-PL" sz="3200" dirty="0" err="1"/>
              <a:t>Industriady</a:t>
            </a:r>
            <a:endParaRPr lang="pl-PL" sz="3200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550863" y="6207024"/>
            <a:ext cx="3263371" cy="246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>
                <a:solidFill>
                  <a:schemeClr val="tx1">
                    <a:lumMod val="75000"/>
                  </a:schemeClr>
                </a:solidFill>
              </a:rPr>
              <a:t>Pytanie dodane w edycji 2016.</a:t>
            </a:r>
            <a:endParaRPr lang="en-GB" sz="1000" i="1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06896"/>
              </p:ext>
            </p:extLst>
          </p:nvPr>
        </p:nvGraphicFramePr>
        <p:xfrm>
          <a:off x="622598" y="1752648"/>
          <a:ext cx="9937104" cy="129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rostokąt 8"/>
          <p:cNvSpPr/>
          <p:nvPr/>
        </p:nvSpPr>
        <p:spPr>
          <a:xfrm>
            <a:off x="549275" y="1547343"/>
            <a:ext cx="11090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sz="1200" dirty="0">
                <a:solidFill>
                  <a:prstClr val="black"/>
                </a:solidFill>
              </a:rPr>
              <a:t>P4. Czy słyszał/a Pan/Pani, że koordynatorem </a:t>
            </a:r>
            <a:r>
              <a:rPr lang="pl-PL" sz="1200" dirty="0" err="1">
                <a:solidFill>
                  <a:prstClr val="black"/>
                </a:solidFill>
              </a:rPr>
              <a:t>Industriady</a:t>
            </a:r>
            <a:r>
              <a:rPr lang="pl-PL" sz="1200" dirty="0">
                <a:solidFill>
                  <a:prstClr val="black"/>
                </a:solidFill>
              </a:rPr>
              <a:t> na szczeblu regionu jest Urząd Marszałkowski Województwa Śląskiego?</a:t>
            </a:r>
          </a:p>
          <a:p>
            <a:pPr lvl="0" algn="just"/>
            <a:r>
              <a:rPr lang="pl-PL" sz="1200" i="1" dirty="0">
                <a:solidFill>
                  <a:prstClr val="black"/>
                </a:solidFill>
              </a:rPr>
              <a:t>Wszyscy respondenci.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33BAA623-BC67-4E84-A2E9-24ACA67BDB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815458"/>
              </p:ext>
            </p:extLst>
          </p:nvPr>
        </p:nvGraphicFramePr>
        <p:xfrm>
          <a:off x="262558" y="3301571"/>
          <a:ext cx="11089232" cy="302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765175" y="2924944"/>
            <a:ext cx="1073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Znajomość koordynatora na szczeblu regionalnym zadeklarowało 40% ankietowanych. </a:t>
            </a: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</a:rPr>
              <a:t>Najbardziej świadomi, </a:t>
            </a:r>
            <a:r>
              <a:rPr lang="pl-PL" sz="1400" dirty="0">
                <a:solidFill>
                  <a:schemeClr val="tx1">
                    <a:lumMod val="75000"/>
                  </a:schemeClr>
                </a:solidFill>
              </a:rPr>
              <a:t>że to Urząd Marszałkowski Województwa Śląskiego koordynuje imprezę, </a:t>
            </a: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</a:rPr>
              <a:t>byli uczestnicy w Bielsko-Białej.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3464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Źródła informacji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14</a:t>
            </a:fld>
            <a:endParaRPr lang="pl-PL"/>
          </a:p>
        </p:txBody>
      </p:sp>
      <p:graphicFrame>
        <p:nvGraphicFramePr>
          <p:cNvPr id="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432622"/>
              </p:ext>
            </p:extLst>
          </p:nvPr>
        </p:nvGraphicFramePr>
        <p:xfrm>
          <a:off x="7888" y="2060399"/>
          <a:ext cx="11343902" cy="4350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ostokąt 6"/>
          <p:cNvSpPr/>
          <p:nvPr/>
        </p:nvSpPr>
        <p:spPr>
          <a:xfrm>
            <a:off x="549275" y="1547343"/>
            <a:ext cx="11090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sz="1200" dirty="0">
                <a:solidFill>
                  <a:prstClr val="black"/>
                </a:solidFill>
              </a:rPr>
              <a:t>P7. Skąd dowiedział/a się Pan/i o atrakcjach organizowanych w ramach </a:t>
            </a:r>
            <a:r>
              <a:rPr lang="pl-PL" sz="1200" dirty="0" err="1">
                <a:solidFill>
                  <a:prstClr val="black"/>
                </a:solidFill>
              </a:rPr>
              <a:t>Industriady</a:t>
            </a:r>
            <a:r>
              <a:rPr lang="pl-PL" sz="1200" dirty="0">
                <a:solidFill>
                  <a:prstClr val="black"/>
                </a:solidFill>
              </a:rPr>
              <a:t> 2017?</a:t>
            </a:r>
          </a:p>
          <a:p>
            <a:pPr lvl="0" algn="just"/>
            <a:r>
              <a:rPr lang="pl-PL" sz="1200" i="1" dirty="0">
                <a:solidFill>
                  <a:prstClr val="black"/>
                </a:solidFill>
              </a:rPr>
              <a:t>Wszyscy respondenci, możliwość wielu odpowiedzi.</a:t>
            </a:r>
          </a:p>
        </p:txBody>
      </p:sp>
    </p:spTree>
    <p:extLst>
      <p:ext uri="{BB962C8B-B14F-4D97-AF65-F5344CB8AC3E}">
        <p14:creationId xmlns:p14="http://schemas.microsoft.com/office/powerpoint/2010/main" val="280656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Źródła informacji 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Informacje o szczegółach programu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15</a:t>
            </a:fld>
            <a:endParaRPr lang="pl-PL" dirty="0"/>
          </a:p>
        </p:txBody>
      </p:sp>
      <p:graphicFrame>
        <p:nvGraphicFramePr>
          <p:cNvPr id="9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665583"/>
              </p:ext>
            </p:extLst>
          </p:nvPr>
        </p:nvGraphicFramePr>
        <p:xfrm>
          <a:off x="0" y="2204864"/>
          <a:ext cx="9502169" cy="381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ostokąt 6"/>
          <p:cNvSpPr/>
          <p:nvPr/>
        </p:nvSpPr>
        <p:spPr>
          <a:xfrm>
            <a:off x="549275" y="1547343"/>
            <a:ext cx="11090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sz="1200" dirty="0">
                <a:solidFill>
                  <a:prstClr val="black"/>
                </a:solidFill>
              </a:rPr>
              <a:t>P8. A z których narzędzi korzystał/a Pan/i najczęściej, aby uzyskać informacje o szczegółach programu </a:t>
            </a:r>
            <a:r>
              <a:rPr lang="pl-PL" sz="1200" dirty="0" err="1">
                <a:solidFill>
                  <a:prstClr val="black"/>
                </a:solidFill>
              </a:rPr>
              <a:t>Industriady</a:t>
            </a:r>
            <a:r>
              <a:rPr lang="pl-PL" sz="1200" dirty="0">
                <a:solidFill>
                  <a:prstClr val="black"/>
                </a:solidFill>
              </a:rPr>
              <a:t>? </a:t>
            </a:r>
          </a:p>
          <a:p>
            <a:pPr lvl="0" algn="just"/>
            <a:r>
              <a:rPr lang="pl-PL" sz="1200" i="1" dirty="0">
                <a:solidFill>
                  <a:prstClr val="black"/>
                </a:solidFill>
              </a:rPr>
              <a:t>Wszyscy respondenci, możliwość wielu odpowiedzi.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327454" y="2276872"/>
            <a:ext cx="31683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Podobnie jak w ubiegłych latach strona internetowa oraz broszura </a:t>
            </a:r>
            <a:br>
              <a:rPr lang="pl-PL" sz="1400" dirty="0" smtClean="0"/>
            </a:br>
            <a:r>
              <a:rPr lang="pl-PL" sz="1400" dirty="0" smtClean="0"/>
              <a:t>z programem były głównymi źródłami informacji, z których uczestnicy dowiadywali się o szczegółach programu. </a:t>
            </a:r>
          </a:p>
          <a:p>
            <a:pPr algn="ctr"/>
            <a:r>
              <a:rPr lang="pl-PL" sz="1400" dirty="0" smtClean="0"/>
              <a:t>Nieco inaczej wygląda natomiast zdobywanie informacji </a:t>
            </a:r>
            <a:br>
              <a:rPr lang="pl-PL" sz="1400" dirty="0" smtClean="0"/>
            </a:br>
            <a:r>
              <a:rPr lang="pl-PL" sz="1400" dirty="0" smtClean="0"/>
              <a:t>o organizowanych atrakcjach – tu głównymi źródłami wiedzy są strona internetowa oraz przyjaciele, znajomi, rodzina. Powszechność tego źródła informacji zmalała w porównaniu </a:t>
            </a:r>
            <a:br>
              <a:rPr lang="pl-PL" sz="1400" dirty="0" smtClean="0"/>
            </a:br>
            <a:r>
              <a:rPr lang="pl-PL" sz="1400" dirty="0" smtClean="0"/>
              <a:t>do poprzednich edycji (wyniki na poprzednim slajdzie). 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26433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Ocena strony Industriada.pl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16</a:t>
            </a:fld>
            <a:endParaRPr lang="pl-PL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396199"/>
              </p:ext>
            </p:extLst>
          </p:nvPr>
        </p:nvGraphicFramePr>
        <p:xfrm>
          <a:off x="346457" y="2420888"/>
          <a:ext cx="10931751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637600"/>
              </p:ext>
            </p:extLst>
          </p:nvPr>
        </p:nvGraphicFramePr>
        <p:xfrm>
          <a:off x="1126654" y="3179708"/>
          <a:ext cx="2959149" cy="2767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9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604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Pozyskania ogólnych informacji </a:t>
                      </a:r>
                      <a:br>
                        <a:rPr lang="pl-PL" sz="105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pl-PL" sz="105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o programie festiwalu</a:t>
                      </a:r>
                    </a:p>
                  </a:txBody>
                  <a:tcPr marL="12696" marR="12696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152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Pozyskania informacji o szczegółach poszczególnych imprez</a:t>
                      </a:r>
                    </a:p>
                  </a:txBody>
                  <a:tcPr marL="12696" marR="12696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905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Zaplanowania swoich wizyt </a:t>
                      </a:r>
                      <a:br>
                        <a:rPr lang="pl-PL" sz="105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pl-PL" sz="105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w poszczególnych obiektach podczas festiwalu</a:t>
                      </a:r>
                    </a:p>
                  </a:txBody>
                  <a:tcPr marL="12696" marR="12696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904">
                <a:tc>
                  <a:txBody>
                    <a:bodyPr/>
                    <a:lstStyle/>
                    <a:p>
                      <a:pPr algn="r" fontAlgn="b"/>
                      <a:r>
                        <a:rPr lang="pl-PL" sz="105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Pozyskania informacji </a:t>
                      </a:r>
                      <a:br>
                        <a:rPr lang="pl-PL" sz="105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pl-PL" sz="105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o możliwościach skorzystania </a:t>
                      </a:r>
                      <a:br>
                        <a:rPr lang="pl-PL" sz="105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pl-PL" sz="105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z systemu bezpłatnego transportu</a:t>
                      </a:r>
                    </a:p>
                  </a:txBody>
                  <a:tcPr marL="12696" marR="12696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Łącznik prostoliniowy 9"/>
          <p:cNvCxnSpPr/>
          <p:nvPr/>
        </p:nvCxnSpPr>
        <p:spPr>
          <a:xfrm>
            <a:off x="1392113" y="3870826"/>
            <a:ext cx="98860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/>
          <p:nvPr/>
        </p:nvCxnSpPr>
        <p:spPr>
          <a:xfrm>
            <a:off x="1425969" y="4563491"/>
            <a:ext cx="98860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/>
          <p:nvPr/>
        </p:nvCxnSpPr>
        <p:spPr>
          <a:xfrm>
            <a:off x="1446688" y="5256073"/>
            <a:ext cx="98860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549275" y="1547343"/>
            <a:ext cx="11090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</a:rPr>
              <a:t>P9. Powiedział/a Pan/i, że korzystał/a ze strony internetowej Industriada.pl. Jak ocenia Pan/i przydatność tej strony pod względem funkcji, które za chwilę wymienię.  W ocenie proszę posłużyć się skalą od 1 do 5, gdzie 1 oznacza bardzo źle, 5 - bardzo dobrze</a:t>
            </a:r>
            <a:r>
              <a:rPr lang="pl-PL" sz="1200" dirty="0">
                <a:solidFill>
                  <a:prstClr val="black"/>
                </a:solidFill>
              </a:rPr>
              <a:t>? </a:t>
            </a:r>
          </a:p>
          <a:p>
            <a:pPr lvl="0" algn="just"/>
            <a:r>
              <a:rPr lang="pl-PL" sz="1200" i="1" dirty="0">
                <a:solidFill>
                  <a:prstClr val="black"/>
                </a:solidFill>
              </a:rPr>
              <a:t>Respondenci, którzy korzystali ze strony Industriada.pl.</a:t>
            </a:r>
          </a:p>
        </p:txBody>
      </p:sp>
    </p:spTree>
    <p:extLst>
      <p:ext uri="{BB962C8B-B14F-4D97-AF65-F5344CB8AC3E}">
        <p14:creationId xmlns:p14="http://schemas.microsoft.com/office/powerpoint/2010/main" val="383735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Pomysły na usprawnienie strony Industriada.pl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549275" y="1547343"/>
            <a:ext cx="11090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</a:rPr>
              <a:t>P10. Czy są jakieś informacje lub funkcjonalności, których brakowało Panu/Pani podczas korzystania ze strony internetowej Industriada.pl, a które powinny być na niej dostępne?</a:t>
            </a:r>
          </a:p>
          <a:p>
            <a:pPr lvl="0" algn="just"/>
            <a:r>
              <a:rPr lang="pl-PL" sz="1200" i="1" dirty="0">
                <a:solidFill>
                  <a:prstClr val="black"/>
                </a:solidFill>
              </a:rPr>
              <a:t>Respondenci, którzy korzystali ze strony Industriada.pl.</a:t>
            </a:r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37E2773A-132E-441D-A9C3-817719BC8D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664034"/>
              </p:ext>
            </p:extLst>
          </p:nvPr>
        </p:nvGraphicFramePr>
        <p:xfrm>
          <a:off x="1703388" y="2245066"/>
          <a:ext cx="8496274" cy="190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aśnienie prostokątne zaokrąglone 7"/>
          <p:cNvSpPr/>
          <p:nvPr/>
        </p:nvSpPr>
        <p:spPr>
          <a:xfrm>
            <a:off x="1703388" y="5013176"/>
            <a:ext cx="2591618" cy="648072"/>
          </a:xfrm>
          <a:prstGeom prst="wedgeRoundRectCallou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„Program powinien być szybciej opublikowany”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9" name="Objaśnienie prostokątne zaokrąglone 8"/>
          <p:cNvSpPr/>
          <p:nvPr/>
        </p:nvSpPr>
        <p:spPr>
          <a:xfrm>
            <a:off x="4439692" y="5652889"/>
            <a:ext cx="2231578" cy="584423"/>
          </a:xfrm>
          <a:prstGeom prst="wedgeRoundRectCallou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„Mapka z listą punktów zwiedzania” 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10" name="Objaśnienie prostokątne zaokrąglone 9"/>
          <p:cNvSpPr/>
          <p:nvPr/>
        </p:nvSpPr>
        <p:spPr>
          <a:xfrm>
            <a:off x="7823398" y="5589240"/>
            <a:ext cx="2591618" cy="648072"/>
          </a:xfrm>
          <a:prstGeom prst="wedgeRoundRectCallou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„Informację na temat transportu”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13" name="Objaśnienie prostokątne zaokrąglone 12"/>
          <p:cNvSpPr/>
          <p:nvPr/>
        </p:nvSpPr>
        <p:spPr>
          <a:xfrm>
            <a:off x="8326438" y="4076478"/>
            <a:ext cx="2591618" cy="792385"/>
          </a:xfrm>
          <a:prstGeom prst="wedgeRoundRectCallou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„Dokładny opis  zasad działania gier organizowanych podczas wydarzeń”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14" name="Objaśnienie prostokątne zaokrąglone 13"/>
          <p:cNvSpPr/>
          <p:nvPr/>
        </p:nvSpPr>
        <p:spPr>
          <a:xfrm>
            <a:off x="4295006" y="4149080"/>
            <a:ext cx="2591618" cy="648369"/>
          </a:xfrm>
          <a:prstGeom prst="wedgeRoundRectCallou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„Brak informacji o płatnościach (ceny biletów)”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15" name="Objaśnienie prostokątne zaokrąglone 14"/>
          <p:cNvSpPr/>
          <p:nvPr/>
        </p:nvSpPr>
        <p:spPr>
          <a:xfrm>
            <a:off x="910630" y="4005064"/>
            <a:ext cx="2591618" cy="648072"/>
          </a:xfrm>
          <a:prstGeom prst="wedgeRoundRectCallou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„Brak informacji o konieczności rejestracji na wydarzenia”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16" name="Objaśnienie prostokątne zaokrąglone 15"/>
          <p:cNvSpPr/>
          <p:nvPr/>
        </p:nvSpPr>
        <p:spPr>
          <a:xfrm>
            <a:off x="6094413" y="5013201"/>
            <a:ext cx="2591618" cy="432048"/>
          </a:xfrm>
          <a:prstGeom prst="wedgeRoundRectCallou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„Aplikacja na telefon”</a:t>
            </a:r>
            <a:endParaRPr lang="pl-P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7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535557" y="-8982"/>
            <a:ext cx="9799200" cy="864000"/>
          </a:xfrm>
        </p:spPr>
        <p:txBody>
          <a:bodyPr>
            <a:normAutofit/>
          </a:bodyPr>
          <a:lstStyle/>
          <a:p>
            <a:r>
              <a:rPr lang="pl-PL" dirty="0"/>
              <a:t>Zabytkitechniki.pl i motyw przewodni </a:t>
            </a:r>
            <a:r>
              <a:rPr lang="pl-PL" dirty="0" err="1"/>
              <a:t>Industriady</a:t>
            </a:r>
            <a:endParaRPr lang="pl-PL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863" y="1557339"/>
            <a:ext cx="11088687" cy="43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P41. Czy zna Pan/i adres strony internetowej Szlaków Zabytków Techniki? Jeśli tak, proszę podać.</a:t>
            </a:r>
          </a:p>
          <a:p>
            <a:pPr marL="0" indent="0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</a:t>
            </a:r>
          </a:p>
          <a:p>
            <a:pPr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528940"/>
              </p:ext>
            </p:extLst>
          </p:nvPr>
        </p:nvGraphicFramePr>
        <p:xfrm>
          <a:off x="1198662" y="2205039"/>
          <a:ext cx="8254409" cy="1656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id="{5F3B1B95-A353-4778-A369-DF730594C71B}"/>
              </a:ext>
            </a:extLst>
          </p:cNvPr>
          <p:cNvSpPr/>
          <p:nvPr/>
        </p:nvSpPr>
        <p:spPr>
          <a:xfrm>
            <a:off x="550863" y="5877272"/>
            <a:ext cx="2159967" cy="288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050" i="1" dirty="0">
                <a:solidFill>
                  <a:schemeClr val="tx1"/>
                </a:solidFill>
              </a:rPr>
              <a:t>Pytania dodane w edycji 2017.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B31786D7-EC1B-4BFD-A0DF-9C15EF7DD7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562556"/>
              </p:ext>
            </p:extLst>
          </p:nvPr>
        </p:nvGraphicFramePr>
        <p:xfrm>
          <a:off x="1611202" y="4420341"/>
          <a:ext cx="8723555" cy="1367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94B0ED7F-94B4-44EA-8661-D9DD3FA85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" y="3929213"/>
            <a:ext cx="11088687" cy="65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P42. Czy Pana/i zdaniem każda edycja </a:t>
            </a:r>
            <a:r>
              <a:rPr lang="pl-PL" altLang="pl-PL" sz="12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Industriady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powinna mieć swój motyw przewodni? W tym roku motywem przewodnim jest hasło „W rytmie maszyny”.</a:t>
            </a:r>
          </a:p>
          <a:p>
            <a:pPr marL="0" indent="0" algn="just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</a:t>
            </a:r>
          </a:p>
          <a:p>
            <a:pPr algn="just"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875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0413" cy="6858000"/>
          </a:xfrm>
        </p:spPr>
      </p:pic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-17509" y="0"/>
            <a:ext cx="12207922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" name="Gruppieren 14"/>
          <p:cNvGrpSpPr/>
          <p:nvPr/>
        </p:nvGrpSpPr>
        <p:grpSpPr bwMode="gray">
          <a:xfrm>
            <a:off x="5303" y="1"/>
            <a:ext cx="7103318" cy="6858000"/>
            <a:chOff x="0" y="1"/>
            <a:chExt cx="5376126" cy="6858000"/>
          </a:xfrm>
        </p:grpSpPr>
        <p:sp>
          <p:nvSpPr>
            <p:cNvPr id="12" name="Freeform 7"/>
            <p:cNvSpPr>
              <a:spLocks/>
            </p:cNvSpPr>
            <p:nvPr/>
          </p:nvSpPr>
          <p:spPr bwMode="gray">
            <a:xfrm>
              <a:off x="0" y="1"/>
              <a:ext cx="1706757" cy="4760334"/>
            </a:xfrm>
            <a:custGeom>
              <a:avLst/>
              <a:gdLst>
                <a:gd name="T0" fmla="*/ 0 w 537"/>
                <a:gd name="T1" fmla="*/ 0 h 1495"/>
                <a:gd name="T2" fmla="*/ 0 w 537"/>
                <a:gd name="T3" fmla="*/ 1495 h 1495"/>
                <a:gd name="T4" fmla="*/ 537 w 537"/>
                <a:gd name="T5" fmla="*/ 0 h 1495"/>
                <a:gd name="T6" fmla="*/ 0 w 537"/>
                <a:gd name="T7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" h="1495">
                  <a:moveTo>
                    <a:pt x="0" y="0"/>
                  </a:moveTo>
                  <a:cubicBezTo>
                    <a:pt x="0" y="1495"/>
                    <a:pt x="0" y="1495"/>
                    <a:pt x="0" y="1495"/>
                  </a:cubicBezTo>
                  <a:cubicBezTo>
                    <a:pt x="145" y="986"/>
                    <a:pt x="355" y="424"/>
                    <a:pt x="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gray">
            <a:xfrm>
              <a:off x="1433422" y="1"/>
              <a:ext cx="3942704" cy="6858000"/>
            </a:xfrm>
            <a:custGeom>
              <a:avLst/>
              <a:gdLst>
                <a:gd name="T0" fmla="*/ 44 w 1240"/>
                <a:gd name="T1" fmla="*/ 2154 h 2154"/>
                <a:gd name="T2" fmla="*/ 335 w 1240"/>
                <a:gd name="T3" fmla="*/ 2154 h 2154"/>
                <a:gd name="T4" fmla="*/ 1240 w 1240"/>
                <a:gd name="T5" fmla="*/ 0 h 2154"/>
                <a:gd name="T6" fmla="*/ 273 w 1240"/>
                <a:gd name="T7" fmla="*/ 0 h 2154"/>
                <a:gd name="T8" fmla="*/ 44 w 1240"/>
                <a:gd name="T9" fmla="*/ 2154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0" h="2154">
                  <a:moveTo>
                    <a:pt x="44" y="2154"/>
                  </a:moveTo>
                  <a:cubicBezTo>
                    <a:pt x="335" y="2154"/>
                    <a:pt x="335" y="2154"/>
                    <a:pt x="335" y="2154"/>
                  </a:cubicBezTo>
                  <a:cubicBezTo>
                    <a:pt x="844" y="1456"/>
                    <a:pt x="1132" y="445"/>
                    <a:pt x="1240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66" y="549"/>
                    <a:pt x="0" y="1432"/>
                    <a:pt x="44" y="2154"/>
                  </a:cubicBezTo>
                  <a:close/>
                </a:path>
              </a:pathLst>
            </a:custGeom>
            <a:solidFill>
              <a:schemeClr val="accent3">
                <a:alpha val="27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gray">
            <a:xfrm>
              <a:off x="0" y="1"/>
              <a:ext cx="2301103" cy="6858000"/>
            </a:xfrm>
            <a:custGeom>
              <a:avLst/>
              <a:gdLst>
                <a:gd name="T0" fmla="*/ 495 w 724"/>
                <a:gd name="T1" fmla="*/ 2154 h 2154"/>
                <a:gd name="T2" fmla="*/ 724 w 724"/>
                <a:gd name="T3" fmla="*/ 0 h 2154"/>
                <a:gd name="T4" fmla="*/ 537 w 724"/>
                <a:gd name="T5" fmla="*/ 0 h 2154"/>
                <a:gd name="T6" fmla="*/ 0 w 724"/>
                <a:gd name="T7" fmla="*/ 1495 h 2154"/>
                <a:gd name="T8" fmla="*/ 0 w 724"/>
                <a:gd name="T9" fmla="*/ 2154 h 2154"/>
                <a:gd name="T10" fmla="*/ 495 w 724"/>
                <a:gd name="T11" fmla="*/ 2154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4" h="2154">
                  <a:moveTo>
                    <a:pt x="495" y="2154"/>
                  </a:moveTo>
                  <a:cubicBezTo>
                    <a:pt x="451" y="1432"/>
                    <a:pt x="617" y="549"/>
                    <a:pt x="724" y="0"/>
                  </a:cubicBezTo>
                  <a:cubicBezTo>
                    <a:pt x="537" y="0"/>
                    <a:pt x="537" y="0"/>
                    <a:pt x="537" y="0"/>
                  </a:cubicBezTo>
                  <a:cubicBezTo>
                    <a:pt x="355" y="424"/>
                    <a:pt x="145" y="986"/>
                    <a:pt x="0" y="1495"/>
                  </a:cubicBezTo>
                  <a:cubicBezTo>
                    <a:pt x="0" y="2154"/>
                    <a:pt x="0" y="2154"/>
                    <a:pt x="0" y="2154"/>
                  </a:cubicBezTo>
                  <a:lnTo>
                    <a:pt x="495" y="2154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1054646" y="4267036"/>
            <a:ext cx="9799200" cy="864000"/>
          </a:xfrm>
        </p:spPr>
        <p:txBody>
          <a:bodyPr/>
          <a:lstStyle/>
          <a:p>
            <a:r>
              <a:rPr lang="pl-PL" sz="4000" dirty="0"/>
              <a:t>OCENA INDUSTRIADY</a:t>
            </a:r>
            <a:endParaRPr lang="en-US" sz="400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 bwMode="gray">
          <a:xfrm>
            <a:off x="1054646" y="5229200"/>
            <a:ext cx="9799200" cy="542769"/>
          </a:xfrm>
        </p:spPr>
        <p:txBody>
          <a:bodyPr/>
          <a:lstStyle/>
          <a:p>
            <a:r>
              <a:rPr lang="pl-PL" sz="2800" dirty="0"/>
              <a:t> </a:t>
            </a:r>
            <a:endParaRPr lang="en-US" sz="2800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gray">
          <a:xfrm>
            <a:off x="10955308" y="415396"/>
            <a:ext cx="701067" cy="979911"/>
            <a:chOff x="5931" y="3167"/>
            <a:chExt cx="621" cy="868"/>
          </a:xfrm>
          <a:solidFill>
            <a:schemeClr val="bg1"/>
          </a:solidFill>
        </p:grpSpPr>
        <p:sp>
          <p:nvSpPr>
            <p:cNvPr id="17" name="Freeform 8"/>
            <p:cNvSpPr>
              <a:spLocks noEditPoints="1"/>
            </p:cNvSpPr>
            <p:nvPr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6A9F-ABEE-4E01-A351-D37C88834EC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2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obrazu 17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21" name="Bildplatzhalter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9" name="Text"/>
          <p:cNvSpPr>
            <a:spLocks noGrp="1"/>
          </p:cNvSpPr>
          <p:nvPr>
            <p:ph type="body" sz="quarter" idx="18"/>
          </p:nvPr>
        </p:nvSpPr>
        <p:spPr>
          <a:xfrm>
            <a:off x="0" y="1566320"/>
            <a:ext cx="6094413" cy="4608512"/>
          </a:xfrm>
        </p:spPr>
        <p:txBody>
          <a:bodyPr/>
          <a:lstStyle/>
          <a:p>
            <a:pPr algn="just"/>
            <a:r>
              <a:rPr lang="pl-PL" sz="1800" dirty="0"/>
              <a:t>Informacje o badaniu …………………………..… 3</a:t>
            </a:r>
          </a:p>
          <a:p>
            <a:pPr algn="just"/>
            <a:r>
              <a:rPr lang="pl-PL" sz="1800" dirty="0"/>
              <a:t>Najważniejsze ustalenia ………………............ 6</a:t>
            </a:r>
          </a:p>
          <a:p>
            <a:pPr algn="just"/>
            <a:r>
              <a:rPr lang="pl-PL" sz="1800" dirty="0"/>
              <a:t>Wyniki szczegółowe …………….…………..…….. 9</a:t>
            </a:r>
          </a:p>
          <a:p>
            <a:pPr algn="just"/>
            <a:r>
              <a:rPr lang="pl-PL" sz="1800" dirty="0"/>
              <a:t>Ocena </a:t>
            </a:r>
            <a:r>
              <a:rPr lang="pl-PL" sz="1800" dirty="0" err="1"/>
              <a:t>Industriady</a:t>
            </a:r>
            <a:r>
              <a:rPr lang="pl-PL" sz="1800" dirty="0"/>
              <a:t> ..…………………………..…. </a:t>
            </a:r>
            <a:r>
              <a:rPr lang="pl-PL" sz="1800" dirty="0" smtClean="0"/>
              <a:t>19</a:t>
            </a:r>
          </a:p>
          <a:p>
            <a:pPr algn="just"/>
            <a:r>
              <a:rPr lang="pl-PL" sz="1800" dirty="0" smtClean="0"/>
              <a:t>Korzystanie z bezpłatnego transportu ….. 41</a:t>
            </a:r>
            <a:endParaRPr lang="pl-PL" sz="1800" dirty="0"/>
          </a:p>
          <a:p>
            <a:pPr algn="just"/>
            <a:r>
              <a:rPr lang="pl-PL" sz="1800" dirty="0"/>
              <a:t>Model uczestnictwa w </a:t>
            </a:r>
            <a:r>
              <a:rPr lang="pl-PL" sz="1800" dirty="0" err="1"/>
              <a:t>Industriadzie</a:t>
            </a:r>
            <a:r>
              <a:rPr lang="pl-PL" sz="1800" dirty="0"/>
              <a:t> …..… </a:t>
            </a:r>
            <a:r>
              <a:rPr lang="pl-PL" sz="1800" dirty="0" smtClean="0"/>
              <a:t>55</a:t>
            </a:r>
            <a:endParaRPr lang="pl-PL" sz="1800" dirty="0"/>
          </a:p>
          <a:p>
            <a:pPr algn="just"/>
            <a:r>
              <a:rPr lang="pl-PL" sz="1800" dirty="0"/>
              <a:t>Profil uczestników </a:t>
            </a:r>
            <a:r>
              <a:rPr lang="pl-PL" sz="1800" dirty="0" err="1"/>
              <a:t>Industriady</a:t>
            </a:r>
            <a:r>
              <a:rPr lang="pl-PL" sz="1800" dirty="0"/>
              <a:t> …………….. </a:t>
            </a:r>
            <a:r>
              <a:rPr lang="pl-PL" sz="1800" dirty="0" smtClean="0"/>
              <a:t>74</a:t>
            </a:r>
            <a:endParaRPr lang="pl-PL" sz="1800" dirty="0"/>
          </a:p>
          <a:p>
            <a:pPr algn="just"/>
            <a:r>
              <a:rPr lang="pl-PL" sz="1800" dirty="0"/>
              <a:t>Informacje o respondentach ………………… </a:t>
            </a:r>
            <a:r>
              <a:rPr lang="pl-PL" sz="1800" dirty="0" smtClean="0"/>
              <a:t>79</a:t>
            </a:r>
            <a:endParaRPr lang="pl-PL" sz="1800" dirty="0"/>
          </a:p>
          <a:p>
            <a:pPr algn="just"/>
            <a:endParaRPr lang="pl-PL" sz="1800" dirty="0"/>
          </a:p>
        </p:txBody>
      </p:sp>
      <p:sp>
        <p:nvSpPr>
          <p:cNvPr id="16" name="Title"/>
          <p:cNvSpPr>
            <a:spLocks noGrp="1"/>
          </p:cNvSpPr>
          <p:nvPr>
            <p:ph type="ctrTitle"/>
          </p:nvPr>
        </p:nvSpPr>
        <p:spPr>
          <a:xfrm>
            <a:off x="535557" y="0"/>
            <a:ext cx="9799200" cy="864000"/>
          </a:xfrm>
        </p:spPr>
        <p:txBody>
          <a:bodyPr/>
          <a:lstStyle/>
          <a:p>
            <a:r>
              <a:rPr lang="pl-PL" dirty="0"/>
              <a:t>Spis treści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 bwMode="gray">
          <a:xfrm rot="16200000">
            <a:off x="8099676" y="8982"/>
            <a:ext cx="4090737" cy="4090737"/>
          </a:xfrm>
          <a:prstGeom prst="rect">
            <a:avLst/>
          </a:prstGeom>
          <a:gradFill>
            <a:gsLst>
              <a:gs pos="100000">
                <a:schemeClr val="tx1">
                  <a:alpha val="49000"/>
                </a:schemeClr>
              </a:gs>
              <a:gs pos="56000">
                <a:schemeClr val="tx1">
                  <a:alpha val="0"/>
                </a:schemeClr>
              </a:gs>
            </a:gsLst>
            <a:lin ang="2700000" scaled="0"/>
          </a:gra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gray">
          <a:xfrm>
            <a:off x="10945148" y="231328"/>
            <a:ext cx="701067" cy="979910"/>
            <a:chOff x="5931" y="3167"/>
            <a:chExt cx="621" cy="868"/>
          </a:xfrm>
          <a:solidFill>
            <a:schemeClr val="bg1"/>
          </a:solidFill>
        </p:grpSpPr>
        <p:sp>
          <p:nvSpPr>
            <p:cNvPr id="12" name="Freeform 8"/>
            <p:cNvSpPr>
              <a:spLocks noEditPoints="1"/>
            </p:cNvSpPr>
            <p:nvPr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5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735801"/>
              </p:ext>
            </p:extLst>
          </p:nvPr>
        </p:nvGraphicFramePr>
        <p:xfrm>
          <a:off x="766614" y="4989088"/>
          <a:ext cx="9936462" cy="17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Uczestnictwo w imprezach w ramach „rozruchu”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20</a:t>
            </a:fld>
            <a:endParaRPr lang="pl-PL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690471"/>
              </p:ext>
            </p:extLst>
          </p:nvPr>
        </p:nvGraphicFramePr>
        <p:xfrm>
          <a:off x="1033780" y="1827194"/>
          <a:ext cx="9502169" cy="1329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41517"/>
              </p:ext>
            </p:extLst>
          </p:nvPr>
        </p:nvGraphicFramePr>
        <p:xfrm>
          <a:off x="1042801" y="3210000"/>
          <a:ext cx="9502169" cy="129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Prostokąt 12"/>
          <p:cNvSpPr/>
          <p:nvPr/>
        </p:nvSpPr>
        <p:spPr>
          <a:xfrm>
            <a:off x="549275" y="1547343"/>
            <a:ext cx="11090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</a:rPr>
              <a:t>P11. W tym roku imprezy w ramach </a:t>
            </a:r>
            <a:r>
              <a:rPr lang="pl-PL" altLang="pl-PL" sz="1200" dirty="0" err="1">
                <a:solidFill>
                  <a:schemeClr val="tx1">
                    <a:lumMod val="75000"/>
                  </a:schemeClr>
                </a:solidFill>
              </a:rPr>
              <a:t>Industriady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</a:rPr>
              <a:t> w kilku obiektach rozpoczęły się już w nocy z piątku na sobotę. Czy słyszał/a Pan/i o takich imprezach, czyli o tzw. „rozruchu maszyn” </a:t>
            </a:r>
            <a:r>
              <a:rPr lang="pl-PL" altLang="pl-PL" sz="1200" dirty="0" err="1" smtClean="0">
                <a:solidFill>
                  <a:schemeClr val="tx1">
                    <a:lumMod val="75000"/>
                  </a:schemeClr>
                </a:solidFill>
              </a:rPr>
              <a:t>Industriady</a:t>
            </a:r>
            <a:r>
              <a:rPr lang="pl-PL" altLang="pl-PL" sz="1200" dirty="0" smtClean="0">
                <a:solidFill>
                  <a:schemeClr val="tx1">
                    <a:lumMod val="75000"/>
                  </a:schemeClr>
                </a:solidFill>
              </a:rPr>
              <a:t>? </a:t>
            </a:r>
            <a:r>
              <a:rPr lang="pl-PL" altLang="pl-PL" sz="1200" i="1" dirty="0" smtClean="0">
                <a:solidFill>
                  <a:schemeClr val="tx1">
                    <a:lumMod val="75000"/>
                  </a:schemeClr>
                </a:solidFill>
              </a:rPr>
              <a:t>Wszyscy </a:t>
            </a: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</a:rPr>
              <a:t>respondenci.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549275" y="3081952"/>
            <a:ext cx="110733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</a:rPr>
              <a:t>P12. Czy wziął/wzięła Pan/Pani udział w którejś tego typu </a:t>
            </a:r>
            <a:r>
              <a:rPr lang="pl-PL" altLang="pl-PL" sz="1200" dirty="0" smtClean="0">
                <a:solidFill>
                  <a:schemeClr val="tx1">
                    <a:lumMod val="75000"/>
                  </a:schemeClr>
                </a:solidFill>
              </a:rPr>
              <a:t>imprezie? </a:t>
            </a:r>
            <a:r>
              <a:rPr lang="pl-PL" altLang="pl-PL" sz="1200" i="1" dirty="0" smtClean="0">
                <a:solidFill>
                  <a:schemeClr val="tx1">
                    <a:lumMod val="75000"/>
                  </a:schemeClr>
                </a:solidFill>
              </a:rPr>
              <a:t>Wszyscy </a:t>
            </a: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</a:rPr>
              <a:t>respondenci.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FB422B0-4AAE-4895-BBE2-12F64CB8F375}"/>
              </a:ext>
            </a:extLst>
          </p:cNvPr>
          <p:cNvSpPr/>
          <p:nvPr/>
        </p:nvSpPr>
        <p:spPr>
          <a:xfrm>
            <a:off x="549274" y="5127575"/>
            <a:ext cx="11090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</a:rPr>
              <a:t>P13. Jak ogólnie ocenia Pan/i tę imprezę w ramach „rozruchu maszyn”, w której wziął/wzięła Pan/i udział? Proszę posłużyć się skalą od 1 do 5, gdzie 1 oznacza bardzo źle, 5 - bardzo </a:t>
            </a:r>
            <a:r>
              <a:rPr lang="pl-PL" altLang="pl-PL" sz="1200" dirty="0" smtClean="0">
                <a:solidFill>
                  <a:schemeClr val="tx1">
                    <a:lumMod val="75000"/>
                  </a:schemeClr>
                </a:solidFill>
              </a:rPr>
              <a:t>dobrze. </a:t>
            </a:r>
            <a:r>
              <a:rPr lang="pl-PL" altLang="pl-PL" sz="1200" i="1" dirty="0" smtClean="0">
                <a:solidFill>
                  <a:schemeClr val="tx1">
                    <a:lumMod val="75000"/>
                  </a:schemeClr>
                </a:solidFill>
              </a:rPr>
              <a:t>Respondenci</a:t>
            </a: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</a:rPr>
              <a:t>, którzy brali udział w imprezach w ramach tzw. „rozruchu”. Pytanie dodane w edycji 2016.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765175" y="4489956"/>
            <a:ext cx="1073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O imprezach organizowanych w noc poprzedzającą finał </a:t>
            </a:r>
            <a:r>
              <a:rPr lang="pl-PL" sz="1400" dirty="0" err="1" smtClean="0"/>
              <a:t>Industriady</a:t>
            </a:r>
            <a:r>
              <a:rPr lang="pl-PL" sz="1400" dirty="0" smtClean="0"/>
              <a:t> słyszało 36% badanych – jest to odsetek mniejszy w porównaniu z poprzednimi edycjami. Jednocześnie zmalała również liczba osób, które wzięły udział w tego typu imprezach.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6335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Ogólna ocena Industriady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21</a:t>
            </a:fld>
            <a:endParaRPr lang="pl-PL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111705"/>
              </p:ext>
            </p:extLst>
          </p:nvPr>
        </p:nvGraphicFramePr>
        <p:xfrm>
          <a:off x="766614" y="1988840"/>
          <a:ext cx="10175632" cy="3383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ostokąt 6"/>
          <p:cNvSpPr/>
          <p:nvPr/>
        </p:nvSpPr>
        <p:spPr>
          <a:xfrm>
            <a:off x="549275" y="1547343"/>
            <a:ext cx="11090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</a:rPr>
              <a:t>P24. Jak ogólnie ocenia Pan/i </a:t>
            </a:r>
            <a:r>
              <a:rPr lang="pl-PL" altLang="pl-PL" sz="1200" dirty="0" err="1">
                <a:solidFill>
                  <a:schemeClr val="tx1">
                    <a:lumMod val="75000"/>
                  </a:schemeClr>
                </a:solidFill>
              </a:rPr>
              <a:t>Industriadę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</a:rPr>
              <a:t> 2017? Proszę posłużyć się skalą od 1 do 5, gdzie 1 oznacza bardzo źle, 5 - bardzo dobrze?</a:t>
            </a: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lvl="0"/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</a:rPr>
              <a:t>Wszyscy respondenci.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65175" y="4993779"/>
            <a:ext cx="107306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Wzrostowy trend na przestrzeni lat 2013-2016 został przełamany lekkim spadkiem poziomu oceny festiwalu w roku obecnym. Tegoroczną edycję bardzo pozytywnie oceniło 68% uczestników, a ocenę raczej dobrą przyznało festiwalowi 25% ankietowanych. Najbardziej zadowolone były osoby biorące udział w imprezach w Czeladzi i w Bielsko-Białej.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8605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Ogólna ocena Industriady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Lokalizacje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22</a:t>
            </a:fld>
            <a:endParaRPr lang="pl-PL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53204"/>
              </p:ext>
            </p:extLst>
          </p:nvPr>
        </p:nvGraphicFramePr>
        <p:xfrm>
          <a:off x="766614" y="1557338"/>
          <a:ext cx="10175632" cy="4895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503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Ogólna ocena </a:t>
            </a:r>
            <a:r>
              <a:rPr lang="pl-PL" dirty="0" err="1"/>
              <a:t>Industriady</a:t>
            </a:r>
            <a:r>
              <a:rPr lang="pl-PL" dirty="0"/>
              <a:t> 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Porównanie średnich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23</a:t>
            </a:fld>
            <a:endParaRPr lang="pl-PL"/>
          </a:p>
        </p:txBody>
      </p:sp>
      <p:graphicFrame>
        <p:nvGraphicFramePr>
          <p:cNvPr id="7" name="Obiek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179618"/>
              </p:ext>
            </p:extLst>
          </p:nvPr>
        </p:nvGraphicFramePr>
        <p:xfrm>
          <a:off x="910630" y="1556791"/>
          <a:ext cx="10557965" cy="144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Obiekt 10">
            <a:extLst>
              <a:ext uri="{FF2B5EF4-FFF2-40B4-BE49-F238E27FC236}">
                <a16:creationId xmlns:a16="http://schemas.microsoft.com/office/drawing/2014/main" id="{C948B6D3-564B-433B-B724-DBE2BE7CE9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337912"/>
              </p:ext>
            </p:extLst>
          </p:nvPr>
        </p:nvGraphicFramePr>
        <p:xfrm>
          <a:off x="478582" y="3429000"/>
          <a:ext cx="10724379" cy="309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185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Szczegółowa ocena Industriady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24</a:t>
            </a:fld>
            <a:endParaRPr lang="pl-PL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866836"/>
              </p:ext>
            </p:extLst>
          </p:nvPr>
        </p:nvGraphicFramePr>
        <p:xfrm>
          <a:off x="1441294" y="2133156"/>
          <a:ext cx="10270536" cy="431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rostokąt 6"/>
          <p:cNvSpPr/>
          <p:nvPr/>
        </p:nvSpPr>
        <p:spPr>
          <a:xfrm>
            <a:off x="549275" y="1547343"/>
            <a:ext cx="11090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</a:rPr>
              <a:t>P26. A jak Pan/i ocenia </a:t>
            </a:r>
            <a:r>
              <a:rPr lang="pl-PL" altLang="pl-PL" sz="1200" dirty="0" err="1">
                <a:solidFill>
                  <a:schemeClr val="tx1">
                    <a:lumMod val="75000"/>
                  </a:schemeClr>
                </a:solidFill>
              </a:rPr>
              <a:t>Industriada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</a:rPr>
              <a:t> 2017 pod względem: ? Proszę posłużyć się skalą od 1 do 5, gdzie 1 oznacza bardzo źle, 5 - bardzo dobrze</a:t>
            </a:r>
          </a:p>
          <a:p>
            <a:pPr lvl="0"/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</a:rPr>
              <a:t>Wszyscy respondenci.</a:t>
            </a:r>
          </a:p>
        </p:txBody>
      </p:sp>
    </p:spTree>
    <p:extLst>
      <p:ext uri="{BB962C8B-B14F-4D97-AF65-F5344CB8AC3E}">
        <p14:creationId xmlns:p14="http://schemas.microsoft.com/office/powerpoint/2010/main" val="18694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Ocena atmosfery wydarzenia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Lokalizacje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25</a:t>
            </a:fld>
            <a:endParaRPr lang="pl-PL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D7090A48-8A28-4E00-96A8-6070D27B02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338670"/>
              </p:ext>
            </p:extLst>
          </p:nvPr>
        </p:nvGraphicFramePr>
        <p:xfrm>
          <a:off x="765176" y="1916832"/>
          <a:ext cx="979452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5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Ocena różnorodności programu i wydarzeń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Lokalizacje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26</a:t>
            </a:fld>
            <a:endParaRPr lang="pl-PL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D7090A48-8A28-4E00-96A8-6070D27B02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326314"/>
              </p:ext>
            </p:extLst>
          </p:nvPr>
        </p:nvGraphicFramePr>
        <p:xfrm>
          <a:off x="765176" y="1916832"/>
          <a:ext cx="979452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940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Ocena personelu, obsługi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Lokalizacje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27</a:t>
            </a:fld>
            <a:endParaRPr lang="pl-PL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D7090A48-8A28-4E00-96A8-6070D27B02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04875"/>
              </p:ext>
            </p:extLst>
          </p:nvPr>
        </p:nvGraphicFramePr>
        <p:xfrm>
          <a:off x="765176" y="1916832"/>
          <a:ext cx="979452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894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Ocena imprez organizowanych w danym obiekcie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Lokalizacje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28</a:t>
            </a:fld>
            <a:endParaRPr lang="pl-PL"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D7090A48-8A28-4E00-96A8-6070D27B02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26316"/>
              </p:ext>
            </p:extLst>
          </p:nvPr>
        </p:nvGraphicFramePr>
        <p:xfrm>
          <a:off x="765176" y="1916832"/>
          <a:ext cx="979452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191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dirty="0"/>
              <a:t>Szczegółowa ocena </a:t>
            </a:r>
            <a:r>
              <a:rPr lang="pl-PL" dirty="0" err="1"/>
              <a:t>Industriady</a:t>
            </a:r>
            <a:endParaRPr lang="pl-PL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Porównanie średnich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29</a:t>
            </a:fld>
            <a:endParaRPr lang="pl-PL"/>
          </a:p>
        </p:txBody>
      </p:sp>
      <p:graphicFrame>
        <p:nvGraphicFramePr>
          <p:cNvPr id="7" name="Obiek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299922"/>
              </p:ext>
            </p:extLst>
          </p:nvPr>
        </p:nvGraphicFramePr>
        <p:xfrm>
          <a:off x="550590" y="2277455"/>
          <a:ext cx="10557965" cy="388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5"/>
          <p:cNvSpPr/>
          <p:nvPr/>
        </p:nvSpPr>
        <p:spPr>
          <a:xfrm>
            <a:off x="549275" y="1547343"/>
            <a:ext cx="11090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</a:rPr>
              <a:t>P26. A jak Pan/i ocenia </a:t>
            </a:r>
            <a:r>
              <a:rPr lang="pl-PL" altLang="pl-PL" sz="1200" dirty="0" err="1">
                <a:solidFill>
                  <a:schemeClr val="tx1">
                    <a:lumMod val="75000"/>
                  </a:schemeClr>
                </a:solidFill>
              </a:rPr>
              <a:t>Industriada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</a:rPr>
              <a:t> 2017 pod względem: ? Proszę posłużyć się skalą od 1 do 5, gdzie 1 oznacza bardzo źle, 5 - bardzo dobrze?</a:t>
            </a:r>
          </a:p>
          <a:p>
            <a:pPr lvl="0"/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</a:rPr>
              <a:t>Wszyscy respondenci.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8327454" y="2837257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W przypadku średniej oceny festiwalu tegoroczne wyniki zbliżone są do lat ubiegłych. Jeśli chodzi o konkretne lokalizacje (wykres na kolejnym slajdzie), to poszczególne aspekty festiwalu zostały ocenione najwyżej przez uczestników imprez w Tarnowskich Górach.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61006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0413" cy="6858000"/>
          </a:xfrm>
        </p:spPr>
      </p:pic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-17509" y="0"/>
            <a:ext cx="12207922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" name="Gruppieren 14"/>
          <p:cNvGrpSpPr/>
          <p:nvPr/>
        </p:nvGrpSpPr>
        <p:grpSpPr bwMode="gray">
          <a:xfrm>
            <a:off x="5303" y="1"/>
            <a:ext cx="7103318" cy="6858000"/>
            <a:chOff x="0" y="1"/>
            <a:chExt cx="5376126" cy="6858000"/>
          </a:xfrm>
        </p:grpSpPr>
        <p:sp>
          <p:nvSpPr>
            <p:cNvPr id="12" name="Freeform 7"/>
            <p:cNvSpPr>
              <a:spLocks/>
            </p:cNvSpPr>
            <p:nvPr/>
          </p:nvSpPr>
          <p:spPr bwMode="gray">
            <a:xfrm>
              <a:off x="0" y="1"/>
              <a:ext cx="1706757" cy="4760334"/>
            </a:xfrm>
            <a:custGeom>
              <a:avLst/>
              <a:gdLst>
                <a:gd name="T0" fmla="*/ 0 w 537"/>
                <a:gd name="T1" fmla="*/ 0 h 1495"/>
                <a:gd name="T2" fmla="*/ 0 w 537"/>
                <a:gd name="T3" fmla="*/ 1495 h 1495"/>
                <a:gd name="T4" fmla="*/ 537 w 537"/>
                <a:gd name="T5" fmla="*/ 0 h 1495"/>
                <a:gd name="T6" fmla="*/ 0 w 537"/>
                <a:gd name="T7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" h="1495">
                  <a:moveTo>
                    <a:pt x="0" y="0"/>
                  </a:moveTo>
                  <a:cubicBezTo>
                    <a:pt x="0" y="1495"/>
                    <a:pt x="0" y="1495"/>
                    <a:pt x="0" y="1495"/>
                  </a:cubicBezTo>
                  <a:cubicBezTo>
                    <a:pt x="145" y="986"/>
                    <a:pt x="355" y="424"/>
                    <a:pt x="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gray">
            <a:xfrm>
              <a:off x="1433422" y="1"/>
              <a:ext cx="3942704" cy="6858000"/>
            </a:xfrm>
            <a:custGeom>
              <a:avLst/>
              <a:gdLst>
                <a:gd name="T0" fmla="*/ 44 w 1240"/>
                <a:gd name="T1" fmla="*/ 2154 h 2154"/>
                <a:gd name="T2" fmla="*/ 335 w 1240"/>
                <a:gd name="T3" fmla="*/ 2154 h 2154"/>
                <a:gd name="T4" fmla="*/ 1240 w 1240"/>
                <a:gd name="T5" fmla="*/ 0 h 2154"/>
                <a:gd name="T6" fmla="*/ 273 w 1240"/>
                <a:gd name="T7" fmla="*/ 0 h 2154"/>
                <a:gd name="T8" fmla="*/ 44 w 1240"/>
                <a:gd name="T9" fmla="*/ 2154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0" h="2154">
                  <a:moveTo>
                    <a:pt x="44" y="2154"/>
                  </a:moveTo>
                  <a:cubicBezTo>
                    <a:pt x="335" y="2154"/>
                    <a:pt x="335" y="2154"/>
                    <a:pt x="335" y="2154"/>
                  </a:cubicBezTo>
                  <a:cubicBezTo>
                    <a:pt x="844" y="1456"/>
                    <a:pt x="1132" y="445"/>
                    <a:pt x="1240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66" y="549"/>
                    <a:pt x="0" y="1432"/>
                    <a:pt x="44" y="2154"/>
                  </a:cubicBezTo>
                  <a:close/>
                </a:path>
              </a:pathLst>
            </a:custGeom>
            <a:solidFill>
              <a:schemeClr val="accent3">
                <a:alpha val="27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gray">
            <a:xfrm>
              <a:off x="0" y="1"/>
              <a:ext cx="2301103" cy="6858000"/>
            </a:xfrm>
            <a:custGeom>
              <a:avLst/>
              <a:gdLst>
                <a:gd name="T0" fmla="*/ 495 w 724"/>
                <a:gd name="T1" fmla="*/ 2154 h 2154"/>
                <a:gd name="T2" fmla="*/ 724 w 724"/>
                <a:gd name="T3" fmla="*/ 0 h 2154"/>
                <a:gd name="T4" fmla="*/ 537 w 724"/>
                <a:gd name="T5" fmla="*/ 0 h 2154"/>
                <a:gd name="T6" fmla="*/ 0 w 724"/>
                <a:gd name="T7" fmla="*/ 1495 h 2154"/>
                <a:gd name="T8" fmla="*/ 0 w 724"/>
                <a:gd name="T9" fmla="*/ 2154 h 2154"/>
                <a:gd name="T10" fmla="*/ 495 w 724"/>
                <a:gd name="T11" fmla="*/ 2154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4" h="2154">
                  <a:moveTo>
                    <a:pt x="495" y="2154"/>
                  </a:moveTo>
                  <a:cubicBezTo>
                    <a:pt x="451" y="1432"/>
                    <a:pt x="617" y="549"/>
                    <a:pt x="724" y="0"/>
                  </a:cubicBezTo>
                  <a:cubicBezTo>
                    <a:pt x="537" y="0"/>
                    <a:pt x="537" y="0"/>
                    <a:pt x="537" y="0"/>
                  </a:cubicBezTo>
                  <a:cubicBezTo>
                    <a:pt x="355" y="424"/>
                    <a:pt x="145" y="986"/>
                    <a:pt x="0" y="1495"/>
                  </a:cubicBezTo>
                  <a:cubicBezTo>
                    <a:pt x="0" y="2154"/>
                    <a:pt x="0" y="2154"/>
                    <a:pt x="0" y="2154"/>
                  </a:cubicBezTo>
                  <a:lnTo>
                    <a:pt x="495" y="2154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1054646" y="4267036"/>
            <a:ext cx="9799200" cy="864000"/>
          </a:xfrm>
        </p:spPr>
        <p:txBody>
          <a:bodyPr/>
          <a:lstStyle/>
          <a:p>
            <a:r>
              <a:rPr lang="pl-PL" sz="4000" dirty="0"/>
              <a:t>INFORMACJE O BADANIU</a:t>
            </a:r>
            <a:endParaRPr lang="en-US" sz="400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 bwMode="gray">
          <a:xfrm>
            <a:off x="1054646" y="5229200"/>
            <a:ext cx="9799200" cy="542769"/>
          </a:xfrm>
        </p:spPr>
        <p:txBody>
          <a:bodyPr/>
          <a:lstStyle/>
          <a:p>
            <a:r>
              <a:rPr lang="pl-PL" sz="2800" dirty="0"/>
              <a:t> </a:t>
            </a:r>
            <a:endParaRPr lang="en-US" sz="2800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gray">
          <a:xfrm>
            <a:off x="10955308" y="415396"/>
            <a:ext cx="701067" cy="979911"/>
            <a:chOff x="5931" y="3167"/>
            <a:chExt cx="621" cy="868"/>
          </a:xfrm>
          <a:solidFill>
            <a:schemeClr val="bg1"/>
          </a:solidFill>
        </p:grpSpPr>
        <p:sp>
          <p:nvSpPr>
            <p:cNvPr id="17" name="Freeform 8"/>
            <p:cNvSpPr>
              <a:spLocks noEditPoints="1"/>
            </p:cNvSpPr>
            <p:nvPr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6A9F-ABEE-4E01-A351-D37C88834EC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2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dirty="0"/>
              <a:t>Szczegółowa ocena </a:t>
            </a:r>
            <a:r>
              <a:rPr lang="pl-PL" dirty="0" err="1"/>
              <a:t>Industriady</a:t>
            </a:r>
            <a:endParaRPr lang="pl-PL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Porównanie średnich – lokalizacje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30</a:t>
            </a:fld>
            <a:endParaRPr lang="pl-PL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7704E422-157C-4793-BD02-8653ECC66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088710"/>
              </p:ext>
            </p:extLst>
          </p:nvPr>
        </p:nvGraphicFramePr>
        <p:xfrm>
          <a:off x="622598" y="2126084"/>
          <a:ext cx="3744417" cy="4543275"/>
        </p:xfrm>
        <a:graphic>
          <a:graphicData uri="http://schemas.openxmlformats.org/drawingml/2006/table">
            <a:tbl>
              <a:tblPr/>
              <a:tblGrid>
                <a:gridCol w="3744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830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Bielsko-Biała - Stara Fabryka, N=23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0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Chorzów - Muzeum Hutnictwa, N=33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0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Czeladź - 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GSW Elektrownia, 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N=22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84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Czerwionka - Leszczyny - Familoki, N=42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84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Częstochowa - Muzeum Historii Kolei, N=32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30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Gliwice - Nowe Gliwice, Oddział Odlewnictwa Artystycznego, N=72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84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Karchowice - Zabytkowa Stacja Wodociągowa Zawada, N=32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0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Katowice - </a:t>
                      </a:r>
                      <a:r>
                        <a:rPr lang="pl-PL" sz="105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Giszowiec</a:t>
                      </a:r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N=31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048">
                <a:tc>
                  <a:txBody>
                    <a:bodyPr/>
                    <a:lstStyle/>
                    <a:p>
                      <a:pPr algn="ctr" rtl="0" fontAlgn="b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Katowice - Muzeum Śląskie, N=97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0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Łaziska Górne - Muzeum Energetyki, N=28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2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Tarnowskie Góry - Zabytkowa Kopalnia Srebra, N=32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Tychy - Muzeum Tyskich Browarów Książęcych, N=33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0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Zabrze - Szyb Maciej, N=49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0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Zabrze - Sztolnia Królowa Luiza Park 12c, N=88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0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Żarki - Stary Młyn, N=22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FC2E3D7C-FE56-4C4F-8F43-88145A074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797926"/>
              </p:ext>
            </p:extLst>
          </p:nvPr>
        </p:nvGraphicFramePr>
        <p:xfrm>
          <a:off x="6815286" y="2107883"/>
          <a:ext cx="2663776" cy="45519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65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9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4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4,6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4,6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4,6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4,4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4,1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4,0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5,0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5,0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4,6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4,6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5,0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5,0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5,0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5,0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4,4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4,4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ctr">
                    <a:lnT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" name="Elipsa 10">
            <a:extLst>
              <a:ext uri="{FF2B5EF4-FFF2-40B4-BE49-F238E27FC236}">
                <a16:creationId xmlns:a16="http://schemas.microsoft.com/office/drawing/2014/main" id="{BD9E4D33-838E-4BCE-86C9-7D4184FA8D67}"/>
              </a:ext>
            </a:extLst>
          </p:cNvPr>
          <p:cNvSpPr/>
          <p:nvPr/>
        </p:nvSpPr>
        <p:spPr>
          <a:xfrm>
            <a:off x="7103318" y="1963861"/>
            <a:ext cx="108000" cy="108000"/>
          </a:xfrm>
          <a:prstGeom prst="ellipse">
            <a:avLst/>
          </a:prstGeom>
          <a:solidFill>
            <a:srgbClr val="F58220"/>
          </a:solidFill>
          <a:ln>
            <a:solidFill>
              <a:srgbClr val="F582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92" rIns="91377" bIns="45692" rtlCol="0" anchor="ctr"/>
          <a:lstStyle/>
          <a:p>
            <a:pPr algn="ctr" defTabSz="913756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282D5807-96A5-41B6-886F-CD0C72B5597C}"/>
              </a:ext>
            </a:extLst>
          </p:cNvPr>
          <p:cNvSpPr/>
          <p:nvPr/>
        </p:nvSpPr>
        <p:spPr>
          <a:xfrm>
            <a:off x="7751390" y="1963494"/>
            <a:ext cx="108000" cy="108000"/>
          </a:xfrm>
          <a:prstGeom prst="ellipse">
            <a:avLst/>
          </a:prstGeom>
          <a:solidFill>
            <a:srgbClr val="65873B"/>
          </a:solidFill>
          <a:ln>
            <a:solidFill>
              <a:srgbClr val="658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92" rIns="91377" bIns="45692" rtlCol="0" anchor="ctr"/>
          <a:lstStyle/>
          <a:p>
            <a:pPr algn="ctr" defTabSz="913756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888F6981-02DA-46E9-9CD3-2F8A06B9E61A}"/>
              </a:ext>
            </a:extLst>
          </p:cNvPr>
          <p:cNvSpPr/>
          <p:nvPr/>
        </p:nvSpPr>
        <p:spPr>
          <a:xfrm>
            <a:off x="8399462" y="1963494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92" rIns="91377" bIns="45692" rtlCol="0" anchor="ctr"/>
          <a:lstStyle/>
          <a:p>
            <a:pPr algn="ctr" defTabSz="913756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9946A595-5CF4-4836-B045-9D52F188B546}"/>
              </a:ext>
            </a:extLst>
          </p:cNvPr>
          <p:cNvSpPr/>
          <p:nvPr/>
        </p:nvSpPr>
        <p:spPr>
          <a:xfrm>
            <a:off x="9119542" y="1951619"/>
            <a:ext cx="108000" cy="108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7" tIns="45692" rIns="91377" bIns="45692" rtlCol="0" anchor="ctr"/>
          <a:lstStyle/>
          <a:p>
            <a:pPr algn="ctr" defTabSz="913756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1750687-5526-41B5-8C29-5E81D8582F55}"/>
              </a:ext>
            </a:extLst>
          </p:cNvPr>
          <p:cNvSpPr txBox="1"/>
          <p:nvPr/>
        </p:nvSpPr>
        <p:spPr>
          <a:xfrm>
            <a:off x="6707023" y="1548534"/>
            <a:ext cx="856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solidFill>
                  <a:schemeClr val="tx1">
                    <a:lumMod val="75000"/>
                  </a:schemeClr>
                </a:solidFill>
              </a:rPr>
              <a:t>Atmosfera wydarzenia</a:t>
            </a:r>
            <a:endParaRPr lang="en-GB" sz="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ABD99A3-DD1D-48F8-BD32-C72F9984E61B}"/>
              </a:ext>
            </a:extLst>
          </p:cNvPr>
          <p:cNvSpPr txBox="1"/>
          <p:nvPr/>
        </p:nvSpPr>
        <p:spPr>
          <a:xfrm>
            <a:off x="7330459" y="1542088"/>
            <a:ext cx="964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solidFill>
                  <a:schemeClr val="tx1">
                    <a:lumMod val="75000"/>
                  </a:schemeClr>
                </a:solidFill>
              </a:rPr>
              <a:t>Różnorodność programu </a:t>
            </a:r>
            <a:endParaRPr lang="en-GB" sz="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27C64ED-CA96-4630-9072-BB1B66B93DED}"/>
              </a:ext>
            </a:extLst>
          </p:cNvPr>
          <p:cNvSpPr txBox="1"/>
          <p:nvPr/>
        </p:nvSpPr>
        <p:spPr>
          <a:xfrm>
            <a:off x="8060861" y="1341451"/>
            <a:ext cx="940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solidFill>
                  <a:schemeClr val="tx1">
                    <a:lumMod val="75000"/>
                  </a:schemeClr>
                </a:solidFill>
              </a:rPr>
              <a:t>Imprezy zorganizowane konkretnym obiekcie</a:t>
            </a:r>
            <a:endParaRPr lang="en-GB" sz="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F347203-5072-494A-8231-56982365BB53}"/>
              </a:ext>
            </a:extLst>
          </p:cNvPr>
          <p:cNvSpPr txBox="1"/>
          <p:nvPr/>
        </p:nvSpPr>
        <p:spPr>
          <a:xfrm>
            <a:off x="8723877" y="1589682"/>
            <a:ext cx="963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solidFill>
                  <a:schemeClr val="tx1">
                    <a:lumMod val="75000"/>
                  </a:schemeClr>
                </a:solidFill>
              </a:rPr>
              <a:t>Personel, obsługa</a:t>
            </a:r>
            <a:endParaRPr lang="en-GB" sz="80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19" name="KD_XY">
            <a:extLst>
              <a:ext uri="{FF2B5EF4-FFF2-40B4-BE49-F238E27FC236}">
                <a16:creationId xmlns:a16="http://schemas.microsoft.com/office/drawing/2014/main" id="{275F7AB4-84FD-4ACB-A539-A14FAD674F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548629"/>
              </p:ext>
            </p:extLst>
          </p:nvPr>
        </p:nvGraphicFramePr>
        <p:xfrm>
          <a:off x="4366791" y="1963860"/>
          <a:ext cx="2448496" cy="4993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877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535556" y="-8982"/>
            <a:ext cx="10240169" cy="864000"/>
          </a:xfrm>
        </p:spPr>
        <p:txBody>
          <a:bodyPr>
            <a:normAutofit/>
          </a:bodyPr>
          <a:lstStyle/>
          <a:p>
            <a:r>
              <a:rPr lang="pl-PL" dirty="0"/>
              <a:t>Korzystanie i ocena Punktu Informacji o </a:t>
            </a:r>
            <a:r>
              <a:rPr lang="pl-PL" dirty="0" err="1"/>
              <a:t>Industriadzie</a:t>
            </a:r>
            <a:endParaRPr lang="pl-PL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31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863" y="1563950"/>
            <a:ext cx="11088687" cy="59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P27. </a:t>
            </a:r>
            <a:r>
              <a:rPr 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Czy korzystał/a Pan/i z Punktu Informacji o </a:t>
            </a:r>
            <a:r>
              <a:rPr lang="pl-PL" sz="12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Industriadzie</a:t>
            </a:r>
            <a:r>
              <a:rPr 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(</a:t>
            </a:r>
            <a:r>
              <a:rPr lang="pl-PL" sz="12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INDUinfo</a:t>
            </a:r>
            <a:r>
              <a:rPr 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) lub pomocy </a:t>
            </a:r>
            <a:r>
              <a:rPr lang="pl-PL" sz="12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INDUinformatorów</a:t>
            </a:r>
            <a:r>
              <a:rPr 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(osób udzielających informacji o festiwalu, w pomarańczowych kamizelkach, koszulkach i czapeczkach)?</a:t>
            </a: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marL="0" indent="0" algn="just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</a:t>
            </a:r>
          </a:p>
          <a:p>
            <a:pPr algn="just"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936863"/>
              </p:ext>
            </p:extLst>
          </p:nvPr>
        </p:nvGraphicFramePr>
        <p:xfrm>
          <a:off x="262558" y="2204864"/>
          <a:ext cx="10009112" cy="131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0862" y="3788656"/>
            <a:ext cx="11088687" cy="65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P28. Jak ocenia Pan/i jakość obsługi w tym Punkcie (</a:t>
            </a:r>
            <a:r>
              <a:rPr lang="pl-PL" altLang="pl-PL" sz="12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INDUinfo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) lub udzielonej przez </a:t>
            </a:r>
            <a:r>
              <a:rPr lang="pl-PL" altLang="pl-PL" sz="12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INDUinformatorów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? </a:t>
            </a:r>
          </a:p>
          <a:p>
            <a:pPr marL="0" indent="0" algn="just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Respondenci, którzy skorzystali z </a:t>
            </a:r>
            <a:r>
              <a:rPr lang="pl-PL" altLang="pl-PL" sz="1200" i="1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INDUinfo</a:t>
            </a: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lub pomocy </a:t>
            </a:r>
            <a:r>
              <a:rPr lang="pl-PL" altLang="pl-PL" sz="1200" i="1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INDUinformatorów</a:t>
            </a: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.</a:t>
            </a:r>
          </a:p>
          <a:p>
            <a:pPr algn="just"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Strzałka w dół 1"/>
          <p:cNvSpPr/>
          <p:nvPr/>
        </p:nvSpPr>
        <p:spPr>
          <a:xfrm>
            <a:off x="4655046" y="3124798"/>
            <a:ext cx="432048" cy="338771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89F86836-3FD2-4660-8645-1F3754351C4B}"/>
              </a:ext>
            </a:extLst>
          </p:cNvPr>
          <p:cNvSpPr/>
          <p:nvPr/>
        </p:nvSpPr>
        <p:spPr>
          <a:xfrm>
            <a:off x="550863" y="5877272"/>
            <a:ext cx="2159967" cy="288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050" i="1" dirty="0">
                <a:solidFill>
                  <a:schemeClr val="tx1"/>
                </a:solidFill>
              </a:rPr>
              <a:t>Pytanie dodane w edycji 2017.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BFFBDCEF-37B1-42B0-AB37-C6FA57B2BB3B}"/>
              </a:ext>
            </a:extLst>
          </p:cNvPr>
          <p:cNvSpPr/>
          <p:nvPr/>
        </p:nvSpPr>
        <p:spPr>
          <a:xfrm>
            <a:off x="10149561" y="5109883"/>
            <a:ext cx="2159967" cy="288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050" dirty="0">
                <a:solidFill>
                  <a:schemeClr val="tx1"/>
                </a:solidFill>
              </a:rPr>
              <a:t>Średnia: 4,76</a:t>
            </a:r>
          </a:p>
        </p:txBody>
      </p:sp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46603D52-7B04-47B7-9895-C16EAF4EDC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908753"/>
              </p:ext>
            </p:extLst>
          </p:nvPr>
        </p:nvGraphicFramePr>
        <p:xfrm>
          <a:off x="1611202" y="4420341"/>
          <a:ext cx="8723555" cy="1367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887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Najbardziej podobające się atrakcje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32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863" y="1557338"/>
            <a:ext cx="11088687" cy="71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P25B. Co się Panu/i najbardziej podoba spośród atrakcji oferowanych w ramach </a:t>
            </a:r>
            <a:r>
              <a:rPr lang="pl-PL" altLang="pl-PL" sz="12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Industriady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2017?</a:t>
            </a:r>
          </a:p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Respondenci, którzy ocenili imprezę pozytywnie. Pytanie otwarte. Możliwość wielu odpowiedzi. Pytanie otwarte.</a:t>
            </a: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92497" y="2204864"/>
            <a:ext cx="938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N=580</a:t>
            </a:r>
            <a:endParaRPr lang="pl-PL" sz="1200" dirty="0"/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5E0BF10D-07A5-483C-8D76-870851AAFF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29427"/>
              </p:ext>
            </p:extLst>
          </p:nvPr>
        </p:nvGraphicFramePr>
        <p:xfrm>
          <a:off x="1846734" y="2481863"/>
          <a:ext cx="8510512" cy="3816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56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DFEAE09-C888-4269-AD86-B52A6204D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034199"/>
              </p:ext>
            </p:extLst>
          </p:nvPr>
        </p:nvGraphicFramePr>
        <p:xfrm>
          <a:off x="3249712" y="1412776"/>
          <a:ext cx="6085854" cy="49420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28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704"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>
                          <a:latin typeface="+mn-lt"/>
                        </a:rPr>
                        <a:t>Najbardziej</a:t>
                      </a:r>
                      <a:r>
                        <a:rPr lang="pl-PL" sz="1000" baseline="0" dirty="0">
                          <a:latin typeface="+mn-lt"/>
                        </a:rPr>
                        <a:t> podobająca się  atrakcja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>
                          <a:latin typeface="+mn-lt"/>
                        </a:rPr>
                        <a:t>Częstość</a:t>
                      </a:r>
                      <a:r>
                        <a:rPr lang="pl-PL" sz="1000" baseline="0" dirty="0">
                          <a:latin typeface="+mn-lt"/>
                        </a:rPr>
                        <a:t> wskazywania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Bielsko-Biała - Stara Fabryka, N=22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  <a:latin typeface="+mn-lt"/>
                        </a:rPr>
                        <a:t>Wszystko</a:t>
                      </a:r>
                      <a:endParaRPr lang="pl-PL" sz="10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  <a:latin typeface="+mn-lt"/>
                        </a:rPr>
                        <a:t>36%</a:t>
                      </a:r>
                      <a:endParaRPr lang="pl-PL" sz="10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Chorzów - Muzeum Hutnictwa, N=28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  <a:latin typeface="+mn-lt"/>
                        </a:rPr>
                        <a:t>Idea imprezy</a:t>
                      </a:r>
                      <a:endParaRPr lang="pl-PL" sz="10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  <a:latin typeface="+mn-lt"/>
                        </a:rPr>
                        <a:t>29%</a:t>
                      </a:r>
                      <a:endParaRPr lang="pl-PL" sz="10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Czeladź - 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GSW Elektrownia, 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N=21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  <a:latin typeface="+mn-lt"/>
                        </a:rPr>
                        <a:t>Zwiedzanie</a:t>
                      </a:r>
                      <a:r>
                        <a:rPr lang="pl-PL" sz="1000" u="none" strike="noStrike" baseline="0" dirty="0" smtClean="0">
                          <a:effectLst/>
                          <a:latin typeface="+mn-lt"/>
                        </a:rPr>
                        <a:t> zabytków, muzeów</a:t>
                      </a:r>
                      <a:endParaRPr lang="pl-PL" sz="10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  <a:latin typeface="+mn-lt"/>
                        </a:rPr>
                        <a:t>62%</a:t>
                      </a:r>
                      <a:endParaRPr lang="pl-PL" sz="10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Czerwionka-Leszczyny - Familoki, N=39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  <a:latin typeface="+mn-lt"/>
                        </a:rPr>
                        <a:t>Warsztaty, koncerty</a:t>
                      </a:r>
                      <a:endParaRPr lang="pl-PL" sz="10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  <a:latin typeface="+mn-lt"/>
                        </a:rPr>
                        <a:t>67%</a:t>
                      </a:r>
                      <a:endParaRPr lang="pl-PL" sz="10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Częstochowa - Muzeum Historii Kolei, N=32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  <a:latin typeface="+mn-lt"/>
                        </a:rPr>
                        <a:t>Zwiedzanie</a:t>
                      </a:r>
                      <a:r>
                        <a:rPr lang="pl-PL" sz="1000" u="none" strike="noStrike" baseline="0" dirty="0" smtClean="0">
                          <a:effectLst/>
                          <a:latin typeface="+mn-lt"/>
                        </a:rPr>
                        <a:t> zabytków, muzeów</a:t>
                      </a:r>
                      <a:endParaRPr lang="pl-PL" sz="10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  <a:latin typeface="+mn-lt"/>
                        </a:rPr>
                        <a:t>50%</a:t>
                      </a:r>
                      <a:endParaRPr lang="pl-PL" sz="10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Gliwice - Nowe Gliwice, Oddział Odlewnictwa Artystycznego, N=47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u="none" strike="noStrike" dirty="0" smtClean="0">
                          <a:effectLst/>
                          <a:latin typeface="+mn-lt"/>
                        </a:rPr>
                        <a:t>Zwiedzanie</a:t>
                      </a:r>
                      <a:r>
                        <a:rPr lang="pl-PL" sz="1000" u="none" strike="noStrike" baseline="0" dirty="0" smtClean="0">
                          <a:effectLst/>
                          <a:latin typeface="+mn-lt"/>
                        </a:rPr>
                        <a:t> zabytków, muzeów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  <a:latin typeface="+mn-lt"/>
                        </a:rPr>
                        <a:t>21%</a:t>
                      </a:r>
                      <a:endParaRPr lang="pl-PL" sz="10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Karchowice - Zabytkowa Stacja Wodociągowa Zawada, N=31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Dobra</a:t>
                      </a:r>
                      <a:r>
                        <a:rPr lang="pl-PL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organizacja</a:t>
                      </a:r>
                      <a:endParaRPr lang="pl-PL" sz="10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 smtClean="0">
                          <a:effectLst/>
                          <a:latin typeface="+mn-lt"/>
                        </a:rPr>
                        <a:t>48%</a:t>
                      </a:r>
                      <a:endParaRPr lang="pl-PL" sz="10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8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Katowice - Giszowiec, N=22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Wszystko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36%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78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Katowice - Muzeum Śląskie, N=95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u="none" strike="noStrike" dirty="0" smtClean="0">
                          <a:effectLst/>
                          <a:latin typeface="+mn-lt"/>
                        </a:rPr>
                        <a:t>Zwiedzanie</a:t>
                      </a:r>
                      <a:r>
                        <a:rPr lang="pl-PL" sz="1000" u="none" strike="noStrike" baseline="0" dirty="0" smtClean="0">
                          <a:effectLst/>
                          <a:latin typeface="+mn-lt"/>
                        </a:rPr>
                        <a:t> zabytków, muzeów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41%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8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Łaziska Górne - Muzeum Energetyki, N=28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Możliwość zwiedzenia zwykle niedostępnych obiektów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64%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563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Tarnowskie Góry - Zabytkowa Kopalnia Srebra, N=32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Wszystko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31%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8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Tychy - Muzeum Tyskich Browarów Książęcych, N=32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u="none" strike="noStrike" dirty="0" smtClean="0">
                          <a:effectLst/>
                          <a:latin typeface="+mn-lt"/>
                        </a:rPr>
                        <a:t>Zwiedzanie</a:t>
                      </a:r>
                      <a:r>
                        <a:rPr lang="pl-PL" sz="1000" u="none" strike="noStrike" baseline="0" dirty="0" smtClean="0">
                          <a:effectLst/>
                          <a:latin typeface="+mn-lt"/>
                        </a:rPr>
                        <a:t> zabytków, muzeów</a:t>
                      </a:r>
                      <a:endParaRPr lang="pl-PL" sz="1000" dirty="0" smtClean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34%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8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Zabrze - Szyb Maciej, N=47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u="none" strike="noStrike" dirty="0" smtClean="0">
                          <a:effectLst/>
                          <a:latin typeface="+mn-lt"/>
                        </a:rPr>
                        <a:t>Warsztaty, koncerty</a:t>
                      </a:r>
                      <a:endParaRPr lang="pl-PL" sz="1000" b="0" i="0" u="none" strike="noStrike" dirty="0" smtClean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34%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384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Zabrze - Sztolnia Królowa Luiza Park 12c, N=85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u="none" strike="noStrike" dirty="0" smtClean="0">
                          <a:effectLst/>
                          <a:latin typeface="+mn-lt"/>
                        </a:rPr>
                        <a:t>Zwiedzanie</a:t>
                      </a:r>
                      <a:r>
                        <a:rPr lang="pl-PL" sz="1000" u="none" strike="noStrike" baseline="0" dirty="0" smtClean="0">
                          <a:effectLst/>
                          <a:latin typeface="+mn-lt"/>
                        </a:rPr>
                        <a:t> zabytków, muzeów</a:t>
                      </a:r>
                      <a:endParaRPr lang="pl-PL" sz="1000" dirty="0" smtClean="0">
                        <a:latin typeface="+mn-lt"/>
                      </a:endParaRPr>
                    </a:p>
                    <a:p>
                      <a:pPr algn="ctr"/>
                      <a:endParaRPr lang="pl-PL" sz="1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81%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192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Żarki - Stary Młyn, N=19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Dobra organizacja</a:t>
                      </a:r>
                      <a:endParaRPr lang="pl-PL" sz="10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42%</a:t>
                      </a:r>
                      <a:endParaRPr lang="pl-PL" sz="10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Najbardziej podobające się atrakcje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Lokalizacje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83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Skłonność do polecenia uczestnictwa w </a:t>
            </a:r>
            <a:r>
              <a:rPr lang="pl-PL" dirty="0" err="1"/>
              <a:t>Industriadzie</a:t>
            </a:r>
            <a:endParaRPr lang="pl-PL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34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863" y="1557338"/>
            <a:ext cx="11088687" cy="71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P34. Na ile chętnie poleciłby Pan/i lub nie polecił/a uczestnictwa w </a:t>
            </a:r>
            <a:r>
              <a:rPr lang="pl-PL" altLang="pl-PL" sz="12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Industradzie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znajomym lub rodzinie? Proszę posłużyć się skalą od 0 do 10, gdzie 0 oznacza zdecydowanie nie poleciłbym uczestnictwa w tym festiwalu, a 10 – zdecydowanie poleciłbym uczestnictwo.</a:t>
            </a:r>
          </a:p>
          <a:p>
            <a:pPr marL="0" indent="0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</a:t>
            </a:r>
          </a:p>
          <a:p>
            <a:pPr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6" name="Obiek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644251"/>
              </p:ext>
            </p:extLst>
          </p:nvPr>
        </p:nvGraphicFramePr>
        <p:xfrm>
          <a:off x="765175" y="2198271"/>
          <a:ext cx="11229836" cy="1446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iekt 10">
            <a:extLst>
              <a:ext uri="{FF2B5EF4-FFF2-40B4-BE49-F238E27FC236}">
                <a16:creationId xmlns:a16="http://schemas.microsoft.com/office/drawing/2014/main" id="{EE8C43ED-CBF2-4925-B7FB-CA75ACA7A4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983074"/>
              </p:ext>
            </p:extLst>
          </p:nvPr>
        </p:nvGraphicFramePr>
        <p:xfrm>
          <a:off x="478582" y="3861049"/>
          <a:ext cx="11229836" cy="259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31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3"/>
          <p:cNvGraphicFramePr>
            <a:graphicFrameLocks noChangeAspect="1"/>
          </p:cNvGraphicFramePr>
          <p:nvPr>
            <p:extLst/>
          </p:nvPr>
        </p:nvGraphicFramePr>
        <p:xfrm>
          <a:off x="912206" y="3524145"/>
          <a:ext cx="10366001" cy="250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Wskaźnik rekomendacji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35</a:t>
            </a:fld>
            <a:endParaRPr lang="pl-PL"/>
          </a:p>
        </p:txBody>
      </p:sp>
      <p:grpSp>
        <p:nvGrpSpPr>
          <p:cNvPr id="6" name="Grupa 5"/>
          <p:cNvGrpSpPr/>
          <p:nvPr/>
        </p:nvGrpSpPr>
        <p:grpSpPr>
          <a:xfrm>
            <a:off x="1968002" y="1628800"/>
            <a:ext cx="7966465" cy="1546742"/>
            <a:chOff x="1332434" y="2709714"/>
            <a:chExt cx="6048672" cy="1656184"/>
          </a:xfrm>
        </p:grpSpPr>
        <p:grpSp>
          <p:nvGrpSpPr>
            <p:cNvPr id="7" name="Grupa 6"/>
            <p:cNvGrpSpPr/>
            <p:nvPr/>
          </p:nvGrpSpPr>
          <p:grpSpPr>
            <a:xfrm>
              <a:off x="1692474" y="3213770"/>
              <a:ext cx="4104456" cy="360040"/>
              <a:chOff x="1692474" y="3069754"/>
              <a:chExt cx="4104456" cy="360040"/>
            </a:xfrm>
          </p:grpSpPr>
          <p:sp>
            <p:nvSpPr>
              <p:cNvPr id="19" name="Prostokąt 18"/>
              <p:cNvSpPr/>
              <p:nvPr/>
            </p:nvSpPr>
            <p:spPr>
              <a:xfrm>
                <a:off x="1692474" y="3069754"/>
                <a:ext cx="360040" cy="360040"/>
              </a:xfrm>
              <a:prstGeom prst="rect">
                <a:avLst/>
              </a:prstGeom>
              <a:solidFill>
                <a:schemeClr val="accent5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l-PL" sz="1600" b="1" dirty="0"/>
                  <a:t>10</a:t>
                </a:r>
              </a:p>
            </p:txBody>
          </p:sp>
          <p:sp>
            <p:nvSpPr>
              <p:cNvPr id="20" name="Prostokąt 19"/>
              <p:cNvSpPr/>
              <p:nvPr/>
            </p:nvSpPr>
            <p:spPr>
              <a:xfrm>
                <a:off x="2052514" y="3069754"/>
                <a:ext cx="360040" cy="360040"/>
              </a:xfrm>
              <a:prstGeom prst="rect">
                <a:avLst/>
              </a:prstGeom>
              <a:solidFill>
                <a:schemeClr val="accent5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l-PL" sz="1600" b="1" dirty="0"/>
                  <a:t>9</a:t>
                </a:r>
              </a:p>
            </p:txBody>
          </p:sp>
          <p:sp>
            <p:nvSpPr>
              <p:cNvPr id="21" name="Prostokąt 20"/>
              <p:cNvSpPr/>
              <p:nvPr/>
            </p:nvSpPr>
            <p:spPr>
              <a:xfrm>
                <a:off x="2484562" y="3069754"/>
                <a:ext cx="360040" cy="360040"/>
              </a:xfrm>
              <a:prstGeom prst="rect">
                <a:avLst/>
              </a:prstGeom>
              <a:solidFill>
                <a:srgbClr val="F2F2F2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l-PL" sz="1600" b="1" dirty="0">
                    <a:solidFill>
                      <a:schemeClr val="tx1">
                        <a:lumMod val="75000"/>
                      </a:schemeClr>
                    </a:solidFill>
                  </a:rPr>
                  <a:t>8</a:t>
                </a:r>
              </a:p>
            </p:txBody>
          </p:sp>
          <p:sp>
            <p:nvSpPr>
              <p:cNvPr id="22" name="Prostokąt 21"/>
              <p:cNvSpPr/>
              <p:nvPr/>
            </p:nvSpPr>
            <p:spPr>
              <a:xfrm>
                <a:off x="2844602" y="3069754"/>
                <a:ext cx="360040" cy="360040"/>
              </a:xfrm>
              <a:prstGeom prst="rect">
                <a:avLst/>
              </a:prstGeom>
              <a:solidFill>
                <a:srgbClr val="F2F2F2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l-PL" sz="1600" b="1" dirty="0">
                    <a:solidFill>
                      <a:schemeClr val="tx1">
                        <a:lumMod val="75000"/>
                      </a:schemeClr>
                    </a:solidFill>
                  </a:rPr>
                  <a:t>7</a:t>
                </a:r>
              </a:p>
            </p:txBody>
          </p:sp>
          <p:sp>
            <p:nvSpPr>
              <p:cNvPr id="23" name="Prostokąt 22"/>
              <p:cNvSpPr/>
              <p:nvPr/>
            </p:nvSpPr>
            <p:spPr>
              <a:xfrm>
                <a:off x="3276650" y="3069754"/>
                <a:ext cx="360040" cy="360040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l-PL" sz="1600" b="1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sp>
            <p:nvSpPr>
              <p:cNvPr id="24" name="Prostokąt 23"/>
              <p:cNvSpPr/>
              <p:nvPr/>
            </p:nvSpPr>
            <p:spPr>
              <a:xfrm>
                <a:off x="3636690" y="3069754"/>
                <a:ext cx="360040" cy="360040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l-PL" sz="16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25" name="Prostokąt 24"/>
              <p:cNvSpPr/>
              <p:nvPr/>
            </p:nvSpPr>
            <p:spPr>
              <a:xfrm>
                <a:off x="3996730" y="3069754"/>
                <a:ext cx="360040" cy="360040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l-PL" sz="16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26" name="Prostokąt 25"/>
              <p:cNvSpPr/>
              <p:nvPr/>
            </p:nvSpPr>
            <p:spPr>
              <a:xfrm>
                <a:off x="4356770" y="3069754"/>
                <a:ext cx="360040" cy="360040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l-PL" sz="16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27" name="Prostokąt 26"/>
              <p:cNvSpPr/>
              <p:nvPr/>
            </p:nvSpPr>
            <p:spPr>
              <a:xfrm>
                <a:off x="4716810" y="3069754"/>
                <a:ext cx="360040" cy="360040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l-PL" sz="16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28" name="Prostokąt 27"/>
              <p:cNvSpPr/>
              <p:nvPr/>
            </p:nvSpPr>
            <p:spPr>
              <a:xfrm>
                <a:off x="5076850" y="3069754"/>
                <a:ext cx="360040" cy="360040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l-PL" sz="16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9" name="Prostokąt 28"/>
              <p:cNvSpPr/>
              <p:nvPr/>
            </p:nvSpPr>
            <p:spPr>
              <a:xfrm>
                <a:off x="5436890" y="3069754"/>
                <a:ext cx="360040" cy="360040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l-PL" sz="1600" b="1" dirty="0">
                    <a:solidFill>
                      <a:schemeClr val="bg1"/>
                    </a:solidFill>
                  </a:rPr>
                  <a:t>0</a:t>
                </a:r>
              </a:p>
            </p:txBody>
          </p:sp>
        </p:grpSp>
        <p:grpSp>
          <p:nvGrpSpPr>
            <p:cNvPr id="8" name="Grupa 7"/>
            <p:cNvGrpSpPr/>
            <p:nvPr/>
          </p:nvGrpSpPr>
          <p:grpSpPr>
            <a:xfrm>
              <a:off x="1332434" y="3861842"/>
              <a:ext cx="6048672" cy="504056"/>
              <a:chOff x="1332434" y="3717826"/>
              <a:chExt cx="6048672" cy="504056"/>
            </a:xfrm>
          </p:grpSpPr>
          <p:sp>
            <p:nvSpPr>
              <p:cNvPr id="13" name="Prostokąt zaokrąglony 12"/>
              <p:cNvSpPr/>
              <p:nvPr/>
            </p:nvSpPr>
            <p:spPr>
              <a:xfrm>
                <a:off x="1332434" y="3717826"/>
                <a:ext cx="1440160" cy="504056"/>
              </a:xfrm>
              <a:prstGeom prst="roundRect">
                <a:avLst/>
              </a:prstGeom>
              <a:solidFill>
                <a:schemeClr val="accent5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l-PL" sz="1200" b="1" dirty="0"/>
                  <a:t>% Promotorów marki</a:t>
                </a:r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2988618" y="3933850"/>
                <a:ext cx="504056" cy="7200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5" name="Prostokąt zaokrąglony 14"/>
              <p:cNvSpPr/>
              <p:nvPr/>
            </p:nvSpPr>
            <p:spPr>
              <a:xfrm>
                <a:off x="3708698" y="3717826"/>
                <a:ext cx="1440160" cy="504056"/>
              </a:xfrm>
              <a:prstGeom prst="roundRect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l-PL" sz="1200" b="1" dirty="0"/>
                  <a:t>% Krytyków marki</a:t>
                </a:r>
              </a:p>
            </p:txBody>
          </p:sp>
          <p:sp>
            <p:nvSpPr>
              <p:cNvPr id="16" name="Prostokąt 15"/>
              <p:cNvSpPr/>
              <p:nvPr/>
            </p:nvSpPr>
            <p:spPr>
              <a:xfrm>
                <a:off x="5292874" y="3861842"/>
                <a:ext cx="504056" cy="7200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Prostokąt 16"/>
              <p:cNvSpPr/>
              <p:nvPr/>
            </p:nvSpPr>
            <p:spPr>
              <a:xfrm>
                <a:off x="5292874" y="4005858"/>
                <a:ext cx="504056" cy="7200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Prostokąt zaokrąglony 17"/>
              <p:cNvSpPr/>
              <p:nvPr/>
            </p:nvSpPr>
            <p:spPr>
              <a:xfrm>
                <a:off x="5940946" y="3717826"/>
                <a:ext cx="1440160" cy="504056"/>
              </a:xfrm>
              <a:prstGeom prst="round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l-PL" sz="1200" b="1" dirty="0">
                    <a:solidFill>
                      <a:schemeClr val="tx1">
                        <a:lumMod val="75000"/>
                      </a:schemeClr>
                    </a:solidFill>
                  </a:rPr>
                  <a:t>Wskaźnik rekomendacji</a:t>
                </a:r>
              </a:p>
            </p:txBody>
          </p:sp>
        </p:grpSp>
        <p:sp>
          <p:nvSpPr>
            <p:cNvPr id="9" name="Nawias klamrowy otwierający 8"/>
            <p:cNvSpPr/>
            <p:nvPr/>
          </p:nvSpPr>
          <p:spPr>
            <a:xfrm rot="16200000">
              <a:off x="1980506" y="3357786"/>
              <a:ext cx="144016" cy="720080"/>
            </a:xfrm>
            <a:prstGeom prst="leftBrac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Nawias klamrowy otwierający 9"/>
            <p:cNvSpPr/>
            <p:nvPr/>
          </p:nvSpPr>
          <p:spPr>
            <a:xfrm rot="16200000">
              <a:off x="4464782" y="2457686"/>
              <a:ext cx="144016" cy="2520280"/>
            </a:xfrm>
            <a:prstGeom prst="leftBrac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Nawias klamrowy otwierający 10"/>
            <p:cNvSpPr/>
            <p:nvPr/>
          </p:nvSpPr>
          <p:spPr>
            <a:xfrm rot="5400000">
              <a:off x="2772594" y="2709714"/>
              <a:ext cx="144016" cy="720080"/>
            </a:xfrm>
            <a:prstGeom prst="leftBrac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2412554" y="2709714"/>
              <a:ext cx="900386" cy="216024"/>
            </a:xfrm>
            <a:prstGeom prst="round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b="1" dirty="0">
                  <a:solidFill>
                    <a:schemeClr val="tx1">
                      <a:lumMod val="75000"/>
                    </a:schemeClr>
                  </a:solidFill>
                </a:rPr>
                <a:t>Neutralni</a:t>
              </a:r>
            </a:p>
          </p:txBody>
        </p:sp>
      </p:grpSp>
      <p:sp>
        <p:nvSpPr>
          <p:cNvPr id="31" name="pole tekstowe 30"/>
          <p:cNvSpPr txBox="1"/>
          <p:nvPr/>
        </p:nvSpPr>
        <p:spPr>
          <a:xfrm>
            <a:off x="9070633" y="3354919"/>
            <a:ext cx="2495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Wskaźnik rekomendacji</a:t>
            </a:r>
            <a:endParaRPr lang="en-GB" sz="1400" b="1" dirty="0"/>
          </a:p>
        </p:txBody>
      </p:sp>
      <p:sp>
        <p:nvSpPr>
          <p:cNvPr id="33" name="Prostokąt 32"/>
          <p:cNvSpPr/>
          <p:nvPr/>
        </p:nvSpPr>
        <p:spPr>
          <a:xfrm>
            <a:off x="9816160" y="4096094"/>
            <a:ext cx="953982" cy="2159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75000"/>
                  </a:schemeClr>
                </a:solidFill>
              </a:rPr>
              <a:t>72</a:t>
            </a:r>
            <a:endParaRPr lang="en-GB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9816160" y="4471279"/>
            <a:ext cx="953982" cy="215950"/>
          </a:xfrm>
          <a:prstGeom prst="rect">
            <a:avLst/>
          </a:prstGeom>
          <a:noFill/>
          <a:ln w="2540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75000"/>
                  </a:schemeClr>
                </a:solidFill>
              </a:rPr>
              <a:t>58</a:t>
            </a:r>
            <a:endParaRPr lang="en-GB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9816160" y="4846464"/>
            <a:ext cx="953982" cy="215950"/>
          </a:xfrm>
          <a:prstGeom prst="rect">
            <a:avLst/>
          </a:prstGeom>
          <a:noFill/>
          <a:ln w="2540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75000"/>
                  </a:schemeClr>
                </a:solidFill>
              </a:rPr>
              <a:t>67</a:t>
            </a:r>
            <a:endParaRPr lang="en-GB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9816160" y="5221649"/>
            <a:ext cx="953982" cy="2159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75000"/>
                  </a:schemeClr>
                </a:solidFill>
              </a:rPr>
              <a:t>75</a:t>
            </a:r>
            <a:endParaRPr lang="en-GB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9816160" y="5596835"/>
            <a:ext cx="953982" cy="2159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75000"/>
                  </a:schemeClr>
                </a:solidFill>
              </a:rPr>
              <a:t>67</a:t>
            </a:r>
            <a:endParaRPr lang="en-GB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203822"/>
              </p:ext>
            </p:extLst>
          </p:nvPr>
        </p:nvGraphicFramePr>
        <p:xfrm>
          <a:off x="912206" y="1716474"/>
          <a:ext cx="10366001" cy="4589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Wskaźnik rekomendacji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Lokalizacje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36</a:t>
            </a:fld>
            <a:endParaRPr lang="pl-PL"/>
          </a:p>
        </p:txBody>
      </p:sp>
      <p:sp>
        <p:nvSpPr>
          <p:cNvPr id="31" name="pole tekstowe 30"/>
          <p:cNvSpPr txBox="1"/>
          <p:nvPr/>
        </p:nvSpPr>
        <p:spPr>
          <a:xfrm>
            <a:off x="9191550" y="2041103"/>
            <a:ext cx="2495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Wskaźnik rekomendacji</a:t>
            </a:r>
            <a:endParaRPr lang="en-GB" sz="1400" b="1" dirty="0"/>
          </a:p>
        </p:txBody>
      </p:sp>
      <p:sp>
        <p:nvSpPr>
          <p:cNvPr id="33" name="Prostokąt 32"/>
          <p:cNvSpPr/>
          <p:nvPr/>
        </p:nvSpPr>
        <p:spPr>
          <a:xfrm>
            <a:off x="10055646" y="2780928"/>
            <a:ext cx="953982" cy="1554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</a:schemeClr>
                </a:solidFill>
              </a:rPr>
              <a:t>100</a:t>
            </a:r>
            <a:endParaRPr lang="en-GB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10055646" y="2985526"/>
            <a:ext cx="953982" cy="155442"/>
          </a:xfrm>
          <a:prstGeom prst="rect">
            <a:avLst/>
          </a:prstGeom>
          <a:noFill/>
          <a:ln w="2540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</a:schemeClr>
                </a:solidFill>
              </a:rPr>
              <a:t>95</a:t>
            </a:r>
            <a:endParaRPr lang="en-GB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10055646" y="3212976"/>
            <a:ext cx="953982" cy="155442"/>
          </a:xfrm>
          <a:prstGeom prst="rect">
            <a:avLst/>
          </a:prstGeom>
          <a:noFill/>
          <a:ln w="2540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</a:schemeClr>
                </a:solidFill>
              </a:rPr>
              <a:t>91</a:t>
            </a:r>
            <a:endParaRPr lang="en-GB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10055646" y="3429000"/>
            <a:ext cx="953982" cy="1554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</a:schemeClr>
                </a:solidFill>
              </a:rPr>
              <a:t>94</a:t>
            </a:r>
            <a:endParaRPr lang="en-GB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10055646" y="3645024"/>
            <a:ext cx="953982" cy="1554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75000"/>
                  </a:schemeClr>
                </a:solidFill>
              </a:rPr>
              <a:t>67</a:t>
            </a:r>
            <a:endParaRPr lang="en-GB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0055646" y="3645024"/>
            <a:ext cx="953982" cy="1554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</a:schemeClr>
                </a:solidFill>
              </a:rPr>
              <a:t>82</a:t>
            </a:r>
            <a:endParaRPr lang="en-GB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0055646" y="3849622"/>
            <a:ext cx="953982" cy="155442"/>
          </a:xfrm>
          <a:prstGeom prst="rect">
            <a:avLst/>
          </a:prstGeom>
          <a:noFill/>
          <a:ln w="2540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</a:schemeClr>
                </a:solidFill>
              </a:rPr>
              <a:t>88</a:t>
            </a:r>
            <a:endParaRPr lang="en-GB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0055646" y="4077072"/>
            <a:ext cx="953982" cy="155442"/>
          </a:xfrm>
          <a:prstGeom prst="rect">
            <a:avLst/>
          </a:prstGeom>
          <a:noFill/>
          <a:ln w="2540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</a:schemeClr>
                </a:solidFill>
              </a:rPr>
              <a:t>79</a:t>
            </a:r>
            <a:endParaRPr lang="en-GB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0055646" y="4293096"/>
            <a:ext cx="953982" cy="1554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</a:schemeClr>
                </a:solidFill>
              </a:rPr>
              <a:t>70</a:t>
            </a:r>
            <a:endParaRPr lang="en-GB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0055646" y="4509120"/>
            <a:ext cx="953982" cy="1554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</a:schemeClr>
                </a:solidFill>
              </a:rPr>
              <a:t>61</a:t>
            </a:r>
            <a:endParaRPr lang="en-GB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0055646" y="4725144"/>
            <a:ext cx="953982" cy="1554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</a:schemeClr>
                </a:solidFill>
              </a:rPr>
              <a:t>55</a:t>
            </a:r>
            <a:endParaRPr lang="en-GB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10055646" y="4929742"/>
            <a:ext cx="953982" cy="155442"/>
          </a:xfrm>
          <a:prstGeom prst="rect">
            <a:avLst/>
          </a:prstGeom>
          <a:noFill/>
          <a:ln w="2540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</a:schemeClr>
                </a:solidFill>
              </a:rPr>
              <a:t>67</a:t>
            </a:r>
            <a:endParaRPr lang="en-GB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10055646" y="5157192"/>
            <a:ext cx="953982" cy="155442"/>
          </a:xfrm>
          <a:prstGeom prst="rect">
            <a:avLst/>
          </a:prstGeom>
          <a:noFill/>
          <a:ln w="2540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</a:schemeClr>
                </a:solidFill>
              </a:rPr>
              <a:t>61</a:t>
            </a:r>
            <a:endParaRPr lang="en-GB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10055646" y="5373216"/>
            <a:ext cx="953982" cy="1554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</a:schemeClr>
                </a:solidFill>
              </a:rPr>
              <a:t>45</a:t>
            </a:r>
            <a:endParaRPr lang="en-GB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10055646" y="5589240"/>
            <a:ext cx="953982" cy="1554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chemeClr val="tx1">
                    <a:lumMod val="75000"/>
                  </a:schemeClr>
                </a:solidFill>
              </a:rPr>
              <a:t>36</a:t>
            </a:r>
            <a:endParaRPr lang="en-GB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10055646" y="5805264"/>
            <a:ext cx="953982" cy="1554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75000"/>
                  </a:schemeClr>
                </a:solidFill>
              </a:rPr>
              <a:t>0</a:t>
            </a:r>
            <a:endParaRPr lang="en-GB" sz="12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5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Zamiar udziału w kolejnych edycjach Industriady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37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9275" y="1557339"/>
            <a:ext cx="11090275" cy="50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P37. Czy zamierza Pan/i wziąć udział w kolejnej edycji Industriady w przyszłym roku?</a:t>
            </a:r>
          </a:p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</a:t>
            </a:r>
          </a:p>
          <a:p>
            <a:pPr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05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600840"/>
              </p:ext>
            </p:extLst>
          </p:nvPr>
        </p:nvGraphicFramePr>
        <p:xfrm>
          <a:off x="1192478" y="1844824"/>
          <a:ext cx="10175632" cy="4103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765175" y="5229200"/>
            <a:ext cx="107306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Chęć udziału w kolejnej edycji </a:t>
            </a:r>
            <a:r>
              <a:rPr lang="pl-PL" sz="1400" dirty="0" err="1" smtClean="0"/>
              <a:t>Industriady</a:t>
            </a:r>
            <a:r>
              <a:rPr lang="pl-PL" sz="1400" dirty="0" smtClean="0"/>
              <a:t> zadeklarowało 94% ankietowanych (łączny odsetek odpowiedzi: zdecydowanie tak i raczej tak). W przypadku konkretnych lokalizacji do ponownego przybycia na festiwal w przyszłym roku  najbardziej chętni byli uczestnicy imprez w Czeladzi (wykres na kolejnym slajdzie).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6795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Zamiar udziału w kolejnych edycjach Industriady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Lokalizacje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38</a:t>
            </a:fld>
            <a:endParaRPr lang="pl-PL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917582"/>
              </p:ext>
            </p:extLst>
          </p:nvPr>
        </p:nvGraphicFramePr>
        <p:xfrm>
          <a:off x="1192478" y="1557338"/>
          <a:ext cx="10175632" cy="482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214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Rekomendacje co do sposobu ulepszeń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39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9275" y="1557339"/>
            <a:ext cx="11090275" cy="50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P38. Czy Pana/Pani zdaniem jest coś, co organizatorzy mogliby ulepszyć w przyszłych edycjach </a:t>
            </a:r>
            <a:r>
              <a:rPr lang="pl-PL" altLang="pl-PL" sz="12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Industriady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tak, aby ten festiwal był jeszcze bardziej atrakcyjny dla uczestników?</a:t>
            </a:r>
          </a:p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</a:t>
            </a:r>
          </a:p>
          <a:p>
            <a:pPr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05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34953A44-686D-4537-A8C2-35CAB8B15C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431910"/>
              </p:ext>
            </p:extLst>
          </p:nvPr>
        </p:nvGraphicFramePr>
        <p:xfrm>
          <a:off x="2493205" y="2132856"/>
          <a:ext cx="7475840" cy="1992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5E0BF10D-07A5-483C-8D76-870851AAFF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037062"/>
              </p:ext>
            </p:extLst>
          </p:nvPr>
        </p:nvGraphicFramePr>
        <p:xfrm>
          <a:off x="1774726" y="4125784"/>
          <a:ext cx="851051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8327454" y="4437112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W tegorocznej edycji pomysły odnośnie poprawy niektórych elementów festiwalu były zgłaszane przez około co czwartego badanego. Ankietowani najczęściej wskazywali na potrzebę większej liczby wydarzeń towarzyszących i atrakcji dla dzieci oraz życzyliby sobie, aby wstęp do obiektów był darmowy.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86988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pl-PL" dirty="0"/>
              <a:t>Informacje o badaniu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C8DC7D3-9379-411E-8693-0107191464CD}"/>
              </a:ext>
            </a:extLst>
          </p:cNvPr>
          <p:cNvSpPr/>
          <p:nvPr/>
        </p:nvSpPr>
        <p:spPr>
          <a:xfrm>
            <a:off x="549275" y="1557338"/>
            <a:ext cx="11090275" cy="460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20000"/>
              </a:lnSpc>
              <a:buClr>
                <a:schemeClr val="tx2"/>
              </a:buClr>
            </a:pPr>
            <a:r>
              <a:rPr lang="pl-PL" sz="1400" b="1" dirty="0">
                <a:solidFill>
                  <a:schemeClr val="tx1"/>
                </a:solidFill>
              </a:rPr>
              <a:t>Cele badania:</a:t>
            </a:r>
          </a:p>
          <a:p>
            <a:pPr marL="357188" indent="-357188" algn="just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tx1"/>
                </a:solidFill>
              </a:rPr>
              <a:t>Głównym celem badania było poznanie opinii uczestników imprez organizowanych w ramach </a:t>
            </a:r>
            <a:r>
              <a:rPr lang="pl-PL" sz="1400" dirty="0" err="1">
                <a:solidFill>
                  <a:schemeClr val="tx1"/>
                </a:solidFill>
              </a:rPr>
              <a:t>Industriady</a:t>
            </a:r>
            <a:r>
              <a:rPr lang="pl-PL" sz="1400" dirty="0">
                <a:solidFill>
                  <a:schemeClr val="tx1"/>
                </a:solidFill>
              </a:rPr>
              <a:t> 2017. W szczególności celem badania było poznanie:</a:t>
            </a:r>
          </a:p>
          <a:p>
            <a:pPr marL="814388" lvl="1" indent="-357188" algn="just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tx1"/>
                </a:solidFill>
              </a:rPr>
              <a:t>stopnia znajomości marki </a:t>
            </a:r>
            <a:r>
              <a:rPr lang="pl-PL" sz="1200" dirty="0" err="1">
                <a:solidFill>
                  <a:schemeClr val="tx1"/>
                </a:solidFill>
              </a:rPr>
              <a:t>Industriada</a:t>
            </a:r>
            <a:r>
              <a:rPr lang="pl-PL" sz="1200" dirty="0">
                <a:solidFill>
                  <a:schemeClr val="tx1"/>
                </a:solidFill>
              </a:rPr>
              <a:t>, źródeł informacji o festiwalu, oceny strony </a:t>
            </a:r>
            <a:r>
              <a:rPr lang="pl-PL" sz="1200" dirty="0" err="1">
                <a:solidFill>
                  <a:schemeClr val="tx1"/>
                </a:solidFill>
              </a:rPr>
              <a:t>Industriada.pl</a:t>
            </a:r>
            <a:r>
              <a:rPr lang="pl-PL" sz="1200" dirty="0">
                <a:solidFill>
                  <a:schemeClr val="tx1"/>
                </a:solidFill>
              </a:rPr>
              <a:t>,</a:t>
            </a:r>
          </a:p>
          <a:p>
            <a:pPr marL="814388" lvl="1" indent="-357188" algn="just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tx1"/>
                </a:solidFill>
              </a:rPr>
              <a:t>motywów i modelu uczestnictwa (m.in.: liczba osób towarzyszących, długość pobytu, wysokość wydatków, itp.),</a:t>
            </a:r>
          </a:p>
          <a:p>
            <a:pPr marL="814388" lvl="1" indent="-357188" algn="just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tx1"/>
                </a:solidFill>
              </a:rPr>
              <a:t>oceny festiwalu oraz systemu transportu,</a:t>
            </a:r>
          </a:p>
          <a:p>
            <a:pPr marL="814388" lvl="1" indent="-357188" algn="just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chemeClr val="tx1"/>
                </a:solidFill>
              </a:rPr>
              <a:t>struktury grupy docelowej, cech demograficzno-społecznych uczestników festiwalu w poszczególnych lokalizacjach.</a:t>
            </a:r>
          </a:p>
          <a:p>
            <a:pPr algn="just">
              <a:lnSpc>
                <a:spcPct val="120000"/>
              </a:lnSpc>
              <a:buClr>
                <a:schemeClr val="tx2"/>
              </a:buClr>
            </a:pPr>
            <a:endParaRPr lang="pl-PL" sz="1600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buClr>
                <a:schemeClr val="tx2"/>
              </a:buClr>
            </a:pPr>
            <a:r>
              <a:rPr lang="pl-PL" sz="1400" b="1" dirty="0">
                <a:solidFill>
                  <a:schemeClr val="tx1"/>
                </a:solidFill>
              </a:rPr>
              <a:t>Realizacja: </a:t>
            </a:r>
          </a:p>
          <a:p>
            <a:pPr marL="357188" indent="-357188" algn="just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tx1"/>
                </a:solidFill>
              </a:rPr>
              <a:t>Badanie zostało przeprowadzone metodą wywiadów bezpośrednich PAPI.</a:t>
            </a:r>
          </a:p>
          <a:p>
            <a:pPr marL="357188" indent="-357188" algn="just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tx1"/>
                </a:solidFill>
              </a:rPr>
              <a:t>Respondentami byli losowo wybrani uczestnicy imprez w ramach </a:t>
            </a:r>
            <a:r>
              <a:rPr lang="pl-PL" sz="1400" dirty="0" err="1">
                <a:solidFill>
                  <a:schemeClr val="tx1"/>
                </a:solidFill>
              </a:rPr>
              <a:t>Industriady</a:t>
            </a:r>
            <a:r>
              <a:rPr lang="pl-PL" sz="1400" dirty="0">
                <a:solidFill>
                  <a:schemeClr val="tx1"/>
                </a:solidFill>
              </a:rPr>
              <a:t> 2017 w wieku powyżej 20 lat.</a:t>
            </a:r>
          </a:p>
          <a:p>
            <a:pPr marL="357188" indent="-357188" algn="just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tx1"/>
                </a:solidFill>
              </a:rPr>
              <a:t>Ostatecznie w badaniu wzięło udział 636 respondentów. Szczegółowe informacje na temat rozkładu próby w poszczególnych lokalizacjach znajdują się na kolejnym slajdzie.  </a:t>
            </a:r>
          </a:p>
          <a:p>
            <a:pPr algn="just">
              <a:lnSpc>
                <a:spcPct val="120000"/>
              </a:lnSpc>
              <a:buClr>
                <a:schemeClr val="tx2"/>
              </a:buClr>
            </a:pPr>
            <a:endParaRPr lang="pl-PL" sz="1400" b="1" dirty="0">
              <a:solidFill>
                <a:schemeClr val="tx1"/>
              </a:solidFill>
            </a:endParaRPr>
          </a:p>
          <a:p>
            <a:pPr algn="just">
              <a:lnSpc>
                <a:spcPct val="120000"/>
              </a:lnSpc>
              <a:buClr>
                <a:schemeClr val="tx2"/>
              </a:buClr>
            </a:pPr>
            <a:r>
              <a:rPr lang="pl-PL" sz="1400" b="1" dirty="0">
                <a:solidFill>
                  <a:schemeClr val="tx1"/>
                </a:solidFill>
              </a:rPr>
              <a:t>Termin realizacji: </a:t>
            </a:r>
          </a:p>
          <a:p>
            <a:pPr marL="357188" indent="-357188" algn="just">
              <a:lnSpc>
                <a:spcPct val="12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tx1"/>
                </a:solidFill>
              </a:rPr>
              <a:t>Badanie zostało zrealizowane w dniu </a:t>
            </a:r>
            <a:r>
              <a:rPr lang="pl-PL" sz="1400" dirty="0" err="1" smtClean="0">
                <a:solidFill>
                  <a:schemeClr val="tx1"/>
                </a:solidFill>
              </a:rPr>
              <a:t>Industriady</a:t>
            </a:r>
            <a:r>
              <a:rPr lang="pl-PL" sz="1400" dirty="0" smtClean="0">
                <a:solidFill>
                  <a:schemeClr val="tx1"/>
                </a:solidFill>
              </a:rPr>
              <a:t> </a:t>
            </a:r>
            <a:r>
              <a:rPr lang="pl-PL" sz="1400" dirty="0">
                <a:solidFill>
                  <a:schemeClr val="tx1"/>
                </a:solidFill>
              </a:rPr>
              <a:t>– 10 czerwca 2017 roku.</a:t>
            </a:r>
          </a:p>
        </p:txBody>
      </p:sp>
    </p:spTree>
    <p:extLst>
      <p:ext uri="{BB962C8B-B14F-4D97-AF65-F5344CB8AC3E}">
        <p14:creationId xmlns:p14="http://schemas.microsoft.com/office/powerpoint/2010/main" val="261954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Rekomendacje co do sposobu ulepszeń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Cytaty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40</a:t>
            </a:fld>
            <a:endParaRPr lang="pl-PL"/>
          </a:p>
        </p:txBody>
      </p:sp>
      <p:sp>
        <p:nvSpPr>
          <p:cNvPr id="6" name="Objaśnienie prostokątne zaokrąglone 5"/>
          <p:cNvSpPr/>
          <p:nvPr/>
        </p:nvSpPr>
        <p:spPr>
          <a:xfrm>
            <a:off x="2566814" y="2707574"/>
            <a:ext cx="2591618" cy="641355"/>
          </a:xfrm>
          <a:prstGeom prst="wedgeRoundRectCallou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„Program </a:t>
            </a:r>
            <a:r>
              <a:rPr lang="pl-PL" sz="1200" dirty="0">
                <a:solidFill>
                  <a:schemeClr val="tx1"/>
                </a:solidFill>
              </a:rPr>
              <a:t>powinien pojawić się kilka miesięcy wcześniej”</a:t>
            </a:r>
          </a:p>
        </p:txBody>
      </p:sp>
      <p:sp>
        <p:nvSpPr>
          <p:cNvPr id="8" name="Objaśnienie prostokątne zaokrąglone 7"/>
          <p:cNvSpPr/>
          <p:nvPr/>
        </p:nvSpPr>
        <p:spPr>
          <a:xfrm>
            <a:off x="2719214" y="4437112"/>
            <a:ext cx="2591618" cy="576064"/>
          </a:xfrm>
          <a:prstGeom prst="wedgeRoundRectCallou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„Więcej atrakcji dla najmłodszych”</a:t>
            </a:r>
          </a:p>
        </p:txBody>
      </p:sp>
      <p:sp>
        <p:nvSpPr>
          <p:cNvPr id="9" name="Objaśnienie prostokątne zaokrąglone 8"/>
          <p:cNvSpPr/>
          <p:nvPr/>
        </p:nvSpPr>
        <p:spPr>
          <a:xfrm>
            <a:off x="3992925" y="1801277"/>
            <a:ext cx="2591618" cy="576064"/>
          </a:xfrm>
          <a:prstGeom prst="wedgeRoundRectCallou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„Zrobić </a:t>
            </a:r>
            <a:r>
              <a:rPr lang="pl-PL" sz="1200" dirty="0">
                <a:solidFill>
                  <a:schemeClr val="tx1"/>
                </a:solidFill>
              </a:rPr>
              <a:t>zabezpieczenie przed deszczem”</a:t>
            </a:r>
          </a:p>
        </p:txBody>
      </p:sp>
      <p:sp>
        <p:nvSpPr>
          <p:cNvPr id="10" name="Objaśnienie prostokątne zaokrąglone 9"/>
          <p:cNvSpPr/>
          <p:nvPr/>
        </p:nvSpPr>
        <p:spPr>
          <a:xfrm>
            <a:off x="6455916" y="4616983"/>
            <a:ext cx="2591618" cy="396193"/>
          </a:xfrm>
          <a:prstGeom prst="wedgeRoundRectCallou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„Więcej obiektów do zwiedzania”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11" name="Objaśnienie prostokątne zaokrąglone 10"/>
          <p:cNvSpPr/>
          <p:nvPr/>
        </p:nvSpPr>
        <p:spPr>
          <a:xfrm>
            <a:off x="5407977" y="3429000"/>
            <a:ext cx="2591618" cy="792385"/>
          </a:xfrm>
          <a:prstGeom prst="wedgeRoundRectCallou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„Więcej miejsc do odpoczynku, nie ma tu kawy, nic do </a:t>
            </a:r>
            <a:r>
              <a:rPr lang="pl-PL" sz="1200" dirty="0" smtClean="0">
                <a:solidFill>
                  <a:schemeClr val="tx1"/>
                </a:solidFill>
              </a:rPr>
              <a:t>jedzenia, </a:t>
            </a:r>
            <a:r>
              <a:rPr lang="pl-PL" sz="1200" dirty="0">
                <a:solidFill>
                  <a:schemeClr val="tx1"/>
                </a:solidFill>
              </a:rPr>
              <a:t>parasoli i ogródków gastronomicznych”</a:t>
            </a:r>
          </a:p>
        </p:txBody>
      </p:sp>
      <p:sp>
        <p:nvSpPr>
          <p:cNvPr id="12" name="Objaśnienie prostokątne zaokrąglone 11"/>
          <p:cNvSpPr/>
          <p:nvPr/>
        </p:nvSpPr>
        <p:spPr>
          <a:xfrm>
            <a:off x="6703786" y="2268187"/>
            <a:ext cx="2591618" cy="606528"/>
          </a:xfrm>
          <a:prstGeom prst="wedgeRoundRectCallou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„Płynniejszy </a:t>
            </a:r>
            <a:r>
              <a:rPr lang="pl-PL" sz="1200" dirty="0">
                <a:solidFill>
                  <a:schemeClr val="tx1"/>
                </a:solidFill>
              </a:rPr>
              <a:t>transport </a:t>
            </a:r>
            <a:r>
              <a:rPr lang="pl-PL" sz="1200" dirty="0" smtClean="0">
                <a:solidFill>
                  <a:schemeClr val="tx1"/>
                </a:solidFill>
              </a:rPr>
              <a:t>pomiędzy </a:t>
            </a:r>
            <a:r>
              <a:rPr lang="pl-PL" sz="1200" dirty="0">
                <a:solidFill>
                  <a:schemeClr val="tx1"/>
                </a:solidFill>
              </a:rPr>
              <a:t>wydarzeniami”</a:t>
            </a:r>
          </a:p>
        </p:txBody>
      </p:sp>
      <p:sp>
        <p:nvSpPr>
          <p:cNvPr id="13" name="Objaśnienie prostokątne zaokrąglone 12"/>
          <p:cNvSpPr/>
          <p:nvPr/>
        </p:nvSpPr>
        <p:spPr>
          <a:xfrm>
            <a:off x="814420" y="5456909"/>
            <a:ext cx="2591618" cy="648072"/>
          </a:xfrm>
          <a:prstGeom prst="wedgeRoundRectCallou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„Więcej koncertów znanych artystów”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14" name="Objaśnienie prostokątne zaokrąglone 13"/>
          <p:cNvSpPr/>
          <p:nvPr/>
        </p:nvSpPr>
        <p:spPr>
          <a:xfrm>
            <a:off x="8543516" y="5456909"/>
            <a:ext cx="2591618" cy="792385"/>
          </a:xfrm>
          <a:prstGeom prst="wedgeRoundRectCallou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„Stworzenie </a:t>
            </a:r>
            <a:r>
              <a:rPr lang="pl-PL" sz="1200" dirty="0">
                <a:solidFill>
                  <a:schemeClr val="tx1"/>
                </a:solidFill>
              </a:rPr>
              <a:t>systemu rabatów na bilety w sytuacji odwiedzania większej ilości obiektów”</a:t>
            </a:r>
          </a:p>
        </p:txBody>
      </p:sp>
      <p:sp>
        <p:nvSpPr>
          <p:cNvPr id="15" name="Objaśnienie prostokątne zaokrąglone 14"/>
          <p:cNvSpPr/>
          <p:nvPr/>
        </p:nvSpPr>
        <p:spPr>
          <a:xfrm>
            <a:off x="8960805" y="3598299"/>
            <a:ext cx="2502707" cy="669388"/>
          </a:xfrm>
          <a:prstGeom prst="wedgeRoundRectCallou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„Wcześniejsza możliwość </a:t>
            </a:r>
            <a:r>
              <a:rPr lang="pl-PL" sz="1200" dirty="0">
                <a:solidFill>
                  <a:schemeClr val="tx1"/>
                </a:solidFill>
              </a:rPr>
              <a:t>rezerwacji </a:t>
            </a:r>
            <a:r>
              <a:rPr lang="pl-PL" sz="1200" dirty="0" smtClean="0">
                <a:solidFill>
                  <a:schemeClr val="tx1"/>
                </a:solidFill>
              </a:rPr>
              <a:t>eventów</a:t>
            </a:r>
            <a:r>
              <a:rPr lang="pl-PL" sz="12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6" name="Objaśnienie prostokątne zaokrąglone 15"/>
          <p:cNvSpPr/>
          <p:nvPr/>
        </p:nvSpPr>
        <p:spPr>
          <a:xfrm>
            <a:off x="9560645" y="1684021"/>
            <a:ext cx="1791146" cy="575891"/>
          </a:xfrm>
          <a:prstGeom prst="wedgeRoundRectCallou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tx1"/>
                </a:solidFill>
              </a:rPr>
              <a:t>„Powinno być więcej przewodników”</a:t>
            </a:r>
          </a:p>
        </p:txBody>
      </p:sp>
      <p:sp>
        <p:nvSpPr>
          <p:cNvPr id="17" name="Objaśnienie prostokątne zaokrąglone 16"/>
          <p:cNvSpPr/>
          <p:nvPr/>
        </p:nvSpPr>
        <p:spPr>
          <a:xfrm>
            <a:off x="814420" y="1684021"/>
            <a:ext cx="2591618" cy="693320"/>
          </a:xfrm>
          <a:prstGeom prst="wedgeRoundRectCallou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„Wydłużyć </a:t>
            </a:r>
            <a:r>
              <a:rPr lang="pl-PL" sz="1200" dirty="0">
                <a:solidFill>
                  <a:schemeClr val="tx1"/>
                </a:solidFill>
              </a:rPr>
              <a:t>termin trwania na 2 dni (cały weekend)”</a:t>
            </a:r>
          </a:p>
        </p:txBody>
      </p:sp>
      <p:sp>
        <p:nvSpPr>
          <p:cNvPr id="18" name="Objaśnienie prostokątne zaokrąglone 17"/>
          <p:cNvSpPr/>
          <p:nvPr/>
        </p:nvSpPr>
        <p:spPr>
          <a:xfrm>
            <a:off x="910630" y="3644899"/>
            <a:ext cx="2591618" cy="576189"/>
          </a:xfrm>
          <a:prstGeom prst="wedgeRoundRectCallou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„Wszystkie wstępy </a:t>
            </a:r>
            <a:r>
              <a:rPr lang="pl-PL" sz="1200" dirty="0">
                <a:solidFill>
                  <a:schemeClr val="tx1"/>
                </a:solidFill>
              </a:rPr>
              <a:t>powinny </a:t>
            </a:r>
            <a:r>
              <a:rPr lang="pl-PL" sz="1200" dirty="0" smtClean="0">
                <a:solidFill>
                  <a:schemeClr val="tx1"/>
                </a:solidFill>
              </a:rPr>
              <a:t>być </a:t>
            </a:r>
            <a:r>
              <a:rPr lang="pl-PL" sz="1200" dirty="0">
                <a:solidFill>
                  <a:schemeClr val="tx1"/>
                </a:solidFill>
              </a:rPr>
              <a:t>bezpłatne”</a:t>
            </a:r>
          </a:p>
        </p:txBody>
      </p:sp>
      <p:sp>
        <p:nvSpPr>
          <p:cNvPr id="19" name="Objaśnienie prostokątne zaokrąglone 18"/>
          <p:cNvSpPr/>
          <p:nvPr/>
        </p:nvSpPr>
        <p:spPr>
          <a:xfrm>
            <a:off x="4655046" y="5373067"/>
            <a:ext cx="2591618" cy="792385"/>
          </a:xfrm>
          <a:prstGeom prst="wedgeRoundRectCallou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„Żeby </a:t>
            </a:r>
            <a:r>
              <a:rPr lang="pl-PL" sz="1200" dirty="0">
                <a:solidFill>
                  <a:schemeClr val="tx1"/>
                </a:solidFill>
              </a:rPr>
              <a:t>nie było grup uprzywilejowanych wpuszczanych przed </a:t>
            </a:r>
            <a:r>
              <a:rPr lang="pl-PL" sz="1200" dirty="0" smtClean="0">
                <a:solidFill>
                  <a:schemeClr val="tx1"/>
                </a:solidFill>
              </a:rPr>
              <a:t>kolejką, </a:t>
            </a:r>
            <a:r>
              <a:rPr lang="pl-PL" sz="1200" dirty="0">
                <a:solidFill>
                  <a:schemeClr val="tx1"/>
                </a:solidFill>
              </a:rPr>
              <a:t>bo my tu z </a:t>
            </a:r>
            <a:r>
              <a:rPr lang="pl-PL" sz="1200" dirty="0" smtClean="0">
                <a:solidFill>
                  <a:schemeClr val="tx1"/>
                </a:solidFill>
              </a:rPr>
              <a:t>dziećmi </a:t>
            </a:r>
            <a:r>
              <a:rPr lang="pl-PL" sz="1200" dirty="0">
                <a:solidFill>
                  <a:schemeClr val="tx1"/>
                </a:solidFill>
              </a:rPr>
              <a:t>grzecznie czekamy”</a:t>
            </a:r>
          </a:p>
        </p:txBody>
      </p:sp>
    </p:spTree>
    <p:extLst>
      <p:ext uri="{BB962C8B-B14F-4D97-AF65-F5344CB8AC3E}">
        <p14:creationId xmlns:p14="http://schemas.microsoft.com/office/powerpoint/2010/main" val="7402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0413" cy="6858000"/>
          </a:xfrm>
        </p:spPr>
      </p:pic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-17509" y="0"/>
            <a:ext cx="12207922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" name="Gruppieren 14"/>
          <p:cNvGrpSpPr/>
          <p:nvPr/>
        </p:nvGrpSpPr>
        <p:grpSpPr bwMode="gray">
          <a:xfrm>
            <a:off x="5303" y="1"/>
            <a:ext cx="7103318" cy="6858000"/>
            <a:chOff x="0" y="1"/>
            <a:chExt cx="5376126" cy="6858000"/>
          </a:xfrm>
        </p:grpSpPr>
        <p:sp>
          <p:nvSpPr>
            <p:cNvPr id="12" name="Freeform 7"/>
            <p:cNvSpPr>
              <a:spLocks/>
            </p:cNvSpPr>
            <p:nvPr/>
          </p:nvSpPr>
          <p:spPr bwMode="gray">
            <a:xfrm>
              <a:off x="0" y="1"/>
              <a:ext cx="1706757" cy="4760334"/>
            </a:xfrm>
            <a:custGeom>
              <a:avLst/>
              <a:gdLst>
                <a:gd name="T0" fmla="*/ 0 w 537"/>
                <a:gd name="T1" fmla="*/ 0 h 1495"/>
                <a:gd name="T2" fmla="*/ 0 w 537"/>
                <a:gd name="T3" fmla="*/ 1495 h 1495"/>
                <a:gd name="T4" fmla="*/ 537 w 537"/>
                <a:gd name="T5" fmla="*/ 0 h 1495"/>
                <a:gd name="T6" fmla="*/ 0 w 537"/>
                <a:gd name="T7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" h="1495">
                  <a:moveTo>
                    <a:pt x="0" y="0"/>
                  </a:moveTo>
                  <a:cubicBezTo>
                    <a:pt x="0" y="1495"/>
                    <a:pt x="0" y="1495"/>
                    <a:pt x="0" y="1495"/>
                  </a:cubicBezTo>
                  <a:cubicBezTo>
                    <a:pt x="145" y="986"/>
                    <a:pt x="355" y="424"/>
                    <a:pt x="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gray">
            <a:xfrm>
              <a:off x="1433422" y="1"/>
              <a:ext cx="3942704" cy="6858000"/>
            </a:xfrm>
            <a:custGeom>
              <a:avLst/>
              <a:gdLst>
                <a:gd name="T0" fmla="*/ 44 w 1240"/>
                <a:gd name="T1" fmla="*/ 2154 h 2154"/>
                <a:gd name="T2" fmla="*/ 335 w 1240"/>
                <a:gd name="T3" fmla="*/ 2154 h 2154"/>
                <a:gd name="T4" fmla="*/ 1240 w 1240"/>
                <a:gd name="T5" fmla="*/ 0 h 2154"/>
                <a:gd name="T6" fmla="*/ 273 w 1240"/>
                <a:gd name="T7" fmla="*/ 0 h 2154"/>
                <a:gd name="T8" fmla="*/ 44 w 1240"/>
                <a:gd name="T9" fmla="*/ 2154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0" h="2154">
                  <a:moveTo>
                    <a:pt x="44" y="2154"/>
                  </a:moveTo>
                  <a:cubicBezTo>
                    <a:pt x="335" y="2154"/>
                    <a:pt x="335" y="2154"/>
                    <a:pt x="335" y="2154"/>
                  </a:cubicBezTo>
                  <a:cubicBezTo>
                    <a:pt x="844" y="1456"/>
                    <a:pt x="1132" y="445"/>
                    <a:pt x="1240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66" y="549"/>
                    <a:pt x="0" y="1432"/>
                    <a:pt x="44" y="2154"/>
                  </a:cubicBezTo>
                  <a:close/>
                </a:path>
              </a:pathLst>
            </a:custGeom>
            <a:solidFill>
              <a:schemeClr val="accent3">
                <a:alpha val="27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gray">
            <a:xfrm>
              <a:off x="0" y="1"/>
              <a:ext cx="2301103" cy="6858000"/>
            </a:xfrm>
            <a:custGeom>
              <a:avLst/>
              <a:gdLst>
                <a:gd name="T0" fmla="*/ 495 w 724"/>
                <a:gd name="T1" fmla="*/ 2154 h 2154"/>
                <a:gd name="T2" fmla="*/ 724 w 724"/>
                <a:gd name="T3" fmla="*/ 0 h 2154"/>
                <a:gd name="T4" fmla="*/ 537 w 724"/>
                <a:gd name="T5" fmla="*/ 0 h 2154"/>
                <a:gd name="T6" fmla="*/ 0 w 724"/>
                <a:gd name="T7" fmla="*/ 1495 h 2154"/>
                <a:gd name="T8" fmla="*/ 0 w 724"/>
                <a:gd name="T9" fmla="*/ 2154 h 2154"/>
                <a:gd name="T10" fmla="*/ 495 w 724"/>
                <a:gd name="T11" fmla="*/ 2154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4" h="2154">
                  <a:moveTo>
                    <a:pt x="495" y="2154"/>
                  </a:moveTo>
                  <a:cubicBezTo>
                    <a:pt x="451" y="1432"/>
                    <a:pt x="617" y="549"/>
                    <a:pt x="724" y="0"/>
                  </a:cubicBezTo>
                  <a:cubicBezTo>
                    <a:pt x="537" y="0"/>
                    <a:pt x="537" y="0"/>
                    <a:pt x="537" y="0"/>
                  </a:cubicBezTo>
                  <a:cubicBezTo>
                    <a:pt x="355" y="424"/>
                    <a:pt x="145" y="986"/>
                    <a:pt x="0" y="1495"/>
                  </a:cubicBezTo>
                  <a:cubicBezTo>
                    <a:pt x="0" y="2154"/>
                    <a:pt x="0" y="2154"/>
                    <a:pt x="0" y="2154"/>
                  </a:cubicBezTo>
                  <a:lnTo>
                    <a:pt x="495" y="2154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1054646" y="4267036"/>
            <a:ext cx="9799200" cy="864000"/>
          </a:xfrm>
        </p:spPr>
        <p:txBody>
          <a:bodyPr/>
          <a:lstStyle/>
          <a:p>
            <a:r>
              <a:rPr lang="pl-PL" sz="4000" dirty="0"/>
              <a:t>KORZYSTANIE Z BEZPŁATNEGO TRANSPORTU</a:t>
            </a:r>
            <a:endParaRPr lang="en-US" sz="400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 bwMode="gray">
          <a:xfrm>
            <a:off x="1054646" y="5229200"/>
            <a:ext cx="9799200" cy="542769"/>
          </a:xfrm>
        </p:spPr>
        <p:txBody>
          <a:bodyPr/>
          <a:lstStyle/>
          <a:p>
            <a:r>
              <a:rPr lang="pl-PL" sz="2800" dirty="0"/>
              <a:t> </a:t>
            </a:r>
            <a:endParaRPr lang="en-US" sz="2800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gray">
          <a:xfrm>
            <a:off x="10955308" y="415396"/>
            <a:ext cx="701067" cy="979911"/>
            <a:chOff x="5931" y="3167"/>
            <a:chExt cx="621" cy="868"/>
          </a:xfrm>
          <a:solidFill>
            <a:schemeClr val="bg1"/>
          </a:solidFill>
        </p:grpSpPr>
        <p:sp>
          <p:nvSpPr>
            <p:cNvPr id="17" name="Freeform 8"/>
            <p:cNvSpPr>
              <a:spLocks noEditPoints="1"/>
            </p:cNvSpPr>
            <p:nvPr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6A9F-ABEE-4E01-A351-D37C88834EC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Korzystanie z bezpłatnego transportu KZK GOP</a:t>
            </a: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42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863" y="1563950"/>
            <a:ext cx="11088687" cy="59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P29. </a:t>
            </a:r>
            <a:r>
              <a:rPr 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Czy słyszał/a Pan/i o możliwości skorzystania z bezpłatnego transportu sieci KZK GOP?</a:t>
            </a: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marL="0" indent="0" algn="just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2016: Respondenci, z lokalizacji: </a:t>
            </a:r>
            <a:r>
              <a:rPr 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Chorzów, Czeladź, Gliwice, Karchowice, Katowice, Siemianowice Śląskie, Tarnowskie Góry, Zabrze; 2017: wszyscy respondenci.</a:t>
            </a:r>
            <a:endParaRPr lang="pl-PL" altLang="pl-PL" sz="1200" i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algn="just"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12093"/>
              </p:ext>
            </p:extLst>
          </p:nvPr>
        </p:nvGraphicFramePr>
        <p:xfrm>
          <a:off x="624262" y="2410540"/>
          <a:ext cx="9599743" cy="1570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0862" y="4148913"/>
            <a:ext cx="11088687" cy="65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P30. Czy skorzystał/a Pan/i z bezpłatnego transportu sieci KZK GOP? </a:t>
            </a:r>
          </a:p>
          <a:p>
            <a:pPr marL="0" indent="0" algn="just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2016: Respondenci, z lokalizacji: </a:t>
            </a:r>
            <a:r>
              <a:rPr 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Chorzów, Czeladź, Gliwice, Karchowice, Katowice, Siemianowice Śląskie, Tarnowskie Góry, Zabrze</a:t>
            </a: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, którzy słyszeli o bezpłatnym transporcie sieci KZK GOP; 2017: respondenci, którzy słyszeli o bezpłatnym transporcie KZK GOP.</a:t>
            </a:r>
          </a:p>
          <a:p>
            <a:pPr algn="just"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320558"/>
              </p:ext>
            </p:extLst>
          </p:nvPr>
        </p:nvGraphicFramePr>
        <p:xfrm>
          <a:off x="528280" y="4868827"/>
          <a:ext cx="9599743" cy="148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trzałka w dół 1"/>
          <p:cNvSpPr/>
          <p:nvPr/>
        </p:nvSpPr>
        <p:spPr>
          <a:xfrm>
            <a:off x="4036151" y="3717132"/>
            <a:ext cx="767852" cy="431948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09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Ocena organizacji transportu KZK GOP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43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863" y="1557339"/>
            <a:ext cx="11088687" cy="50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P31. Jak ogólnie ocenia Pan/i organizację transportu KZK GOP dla uczestników imprezy? </a:t>
            </a:r>
          </a:p>
          <a:p>
            <a:pPr marL="0" indent="0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Respondenci, którzy korzystali z bezpłatnego transportu KZK GOP.</a:t>
            </a:r>
          </a:p>
          <a:p>
            <a:pPr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05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812366"/>
              </p:ext>
            </p:extLst>
          </p:nvPr>
        </p:nvGraphicFramePr>
        <p:xfrm>
          <a:off x="838622" y="2997343"/>
          <a:ext cx="10175632" cy="1367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446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Korzystanie z bezpłatnego transportu kolejowego</a:t>
            </a:r>
          </a:p>
        </p:txBody>
      </p:sp>
      <p:sp>
        <p:nvSpPr>
          <p:cNvPr id="10" name="Podtytuł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44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590" y="1557339"/>
            <a:ext cx="11088960" cy="49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P29. Czy słyszał Pan/i o możliwości skorzystania z bezpłatnego transportu kolejowego zorganizowanego dla uczestników </a:t>
            </a:r>
            <a:r>
              <a:rPr lang="pl-PL" altLang="pl-PL" sz="12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Industriady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2017? </a:t>
            </a:r>
          </a:p>
          <a:p>
            <a:pPr marL="0" indent="0" algn="just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</a:t>
            </a:r>
          </a:p>
          <a:p>
            <a:pPr marL="0" indent="0" algn="just" eaLnBrk="1" hangingPunct="1">
              <a:lnSpc>
                <a:spcPts val="1600"/>
              </a:lnSpc>
              <a:buClr>
                <a:srgbClr val="C0C0C0"/>
              </a:buClr>
              <a:buSzPct val="80000"/>
            </a:pPr>
            <a:endParaRPr lang="pl-PL" altLang="pl-PL" sz="900" i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411474"/>
              </p:ext>
            </p:extLst>
          </p:nvPr>
        </p:nvGraphicFramePr>
        <p:xfrm>
          <a:off x="1317132" y="2133156"/>
          <a:ext cx="9599743" cy="1354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0590" y="3712971"/>
            <a:ext cx="11088960" cy="65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P30. Czy korzystał/a Pan/i z bezpłatnego transportu kolejowego zorganizowanego dla uczestników </a:t>
            </a:r>
            <a:r>
              <a:rPr lang="pl-PL" altLang="pl-PL" sz="12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Industriady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2017? </a:t>
            </a:r>
          </a:p>
          <a:p>
            <a:pPr marL="0" indent="0" algn="just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Respondenci, którzy słyszeli o bezpłatnym transporcie kolejowym.</a:t>
            </a:r>
          </a:p>
          <a:p>
            <a:pPr algn="just"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05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105454"/>
              </p:ext>
            </p:extLst>
          </p:nvPr>
        </p:nvGraphicFramePr>
        <p:xfrm>
          <a:off x="1409004" y="4364887"/>
          <a:ext cx="9677241" cy="1439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trzałka w dół 1"/>
          <p:cNvSpPr/>
          <p:nvPr/>
        </p:nvSpPr>
        <p:spPr>
          <a:xfrm>
            <a:off x="4992407" y="3284984"/>
            <a:ext cx="767852" cy="52826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935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Ocena organizacji transportu kolejowego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45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863" y="1557339"/>
            <a:ext cx="11088687" cy="50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P31. Jak ogólnie ocenia Pan/i organizację transportu kolejowego dla uczestników imprezy? </a:t>
            </a:r>
          </a:p>
          <a:p>
            <a:pPr marL="0" indent="0" algn="just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Respondenci, którzy korzystali z bezpłatnego transportu kolejowego.</a:t>
            </a:r>
          </a:p>
          <a:p>
            <a:pPr algn="just"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182264"/>
              </p:ext>
            </p:extLst>
          </p:nvPr>
        </p:nvGraphicFramePr>
        <p:xfrm>
          <a:off x="766614" y="2565170"/>
          <a:ext cx="10175632" cy="230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735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Korzystanie z bezpłatnego transportu MZK Tychy</a:t>
            </a: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46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863" y="1563950"/>
            <a:ext cx="11088687" cy="59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P29. </a:t>
            </a:r>
            <a:r>
              <a:rPr 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Czy słyszał/a Pan/i o możliwości skorzystania z bezpłatnego transportu MZK Tychy?</a:t>
            </a: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marL="0" indent="0" algn="just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</a:t>
            </a:r>
          </a:p>
          <a:p>
            <a:pPr algn="just"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408156"/>
              </p:ext>
            </p:extLst>
          </p:nvPr>
        </p:nvGraphicFramePr>
        <p:xfrm>
          <a:off x="624262" y="2132856"/>
          <a:ext cx="9599743" cy="131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0862" y="3788656"/>
            <a:ext cx="11088687" cy="65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P30. Czy korzystał/a Pan/i z bezpłatnego transportu MZK Tychy? </a:t>
            </a:r>
          </a:p>
          <a:p>
            <a:pPr marL="0" indent="0" algn="just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Respondenci, którzy słyszeli o bezpłatnym transporcie MZK Tychy.</a:t>
            </a:r>
          </a:p>
          <a:p>
            <a:pPr algn="just"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817346"/>
              </p:ext>
            </p:extLst>
          </p:nvPr>
        </p:nvGraphicFramePr>
        <p:xfrm>
          <a:off x="528280" y="4508570"/>
          <a:ext cx="9599743" cy="148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trzałka w dół 1"/>
          <p:cNvSpPr/>
          <p:nvPr/>
        </p:nvSpPr>
        <p:spPr>
          <a:xfrm>
            <a:off x="3286894" y="3419639"/>
            <a:ext cx="432048" cy="338771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89F86836-3FD2-4660-8645-1F3754351C4B}"/>
              </a:ext>
            </a:extLst>
          </p:cNvPr>
          <p:cNvSpPr/>
          <p:nvPr/>
        </p:nvSpPr>
        <p:spPr>
          <a:xfrm>
            <a:off x="550863" y="5877272"/>
            <a:ext cx="2159967" cy="288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050" i="1" dirty="0">
                <a:solidFill>
                  <a:schemeClr val="tx1"/>
                </a:solidFill>
              </a:rPr>
              <a:t>Pytanie dodane w edycji 2017.</a:t>
            </a:r>
          </a:p>
        </p:txBody>
      </p:sp>
    </p:spTree>
    <p:extLst>
      <p:ext uri="{BB962C8B-B14F-4D97-AF65-F5344CB8AC3E}">
        <p14:creationId xmlns:p14="http://schemas.microsoft.com/office/powerpoint/2010/main" val="367258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Ocena organizacji transportu MZK Tychy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47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863" y="1557339"/>
            <a:ext cx="11088687" cy="50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P31. Jak ogólnie ocenia Pan/i organizację transportu MZK Tychy dla uczestników imprezy? </a:t>
            </a:r>
          </a:p>
          <a:p>
            <a:pPr marL="0" indent="0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Respondenci, którzy korzystali z bezpłatnego transportu MZK Tychy.</a:t>
            </a:r>
          </a:p>
          <a:p>
            <a:pPr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05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788940"/>
              </p:ext>
            </p:extLst>
          </p:nvPr>
        </p:nvGraphicFramePr>
        <p:xfrm>
          <a:off x="766614" y="2853203"/>
          <a:ext cx="10175632" cy="1367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rostokąt 7">
            <a:extLst>
              <a:ext uri="{FF2B5EF4-FFF2-40B4-BE49-F238E27FC236}">
                <a16:creationId xmlns:a16="http://schemas.microsoft.com/office/drawing/2014/main" id="{86D9137E-4681-4A05-8C28-8B20B22756C1}"/>
              </a:ext>
            </a:extLst>
          </p:cNvPr>
          <p:cNvSpPr/>
          <p:nvPr/>
        </p:nvSpPr>
        <p:spPr>
          <a:xfrm>
            <a:off x="550863" y="5877272"/>
            <a:ext cx="2159967" cy="288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050" i="1" dirty="0">
                <a:solidFill>
                  <a:schemeClr val="tx1"/>
                </a:solidFill>
              </a:rPr>
              <a:t>Pytanie dodane w edycji 2017.</a:t>
            </a:r>
          </a:p>
        </p:txBody>
      </p:sp>
    </p:spTree>
    <p:extLst>
      <p:ext uri="{BB962C8B-B14F-4D97-AF65-F5344CB8AC3E}">
        <p14:creationId xmlns:p14="http://schemas.microsoft.com/office/powerpoint/2010/main" val="398375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Korzystanie z bezpłatnego transportu dodatkowego</a:t>
            </a: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 Częstochowie między obiektami festiwalu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48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863" y="1563950"/>
            <a:ext cx="11088687" cy="59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P29. </a:t>
            </a:r>
            <a:r>
              <a:rPr 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Czy słyszał/a Pan/i o możliwości skorzystania z bezpłatnego transportu dodatkowego w Częstochowie między obiektami festiwalu?</a:t>
            </a: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marL="0" indent="0" algn="just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</a:t>
            </a:r>
          </a:p>
          <a:p>
            <a:pPr algn="just"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909320"/>
              </p:ext>
            </p:extLst>
          </p:nvPr>
        </p:nvGraphicFramePr>
        <p:xfrm>
          <a:off x="624262" y="2132856"/>
          <a:ext cx="9599743" cy="131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0862" y="3788656"/>
            <a:ext cx="11088687" cy="65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P30. Czy korzystał/a Pan/i z bezpłatnego transportu dodatkowego w Częstochowie między obiektami festiwalu? </a:t>
            </a:r>
          </a:p>
          <a:p>
            <a:pPr marL="0" indent="0" algn="just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Respondenci, którzy słyszeli o bezpłatnym transporcie dodatkowym w Częstochowie między obiektami festiwalu.</a:t>
            </a:r>
          </a:p>
          <a:p>
            <a:pPr algn="just"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786466"/>
              </p:ext>
            </p:extLst>
          </p:nvPr>
        </p:nvGraphicFramePr>
        <p:xfrm>
          <a:off x="528280" y="4508570"/>
          <a:ext cx="9599743" cy="148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trzałka w dół 1"/>
          <p:cNvSpPr/>
          <p:nvPr/>
        </p:nvSpPr>
        <p:spPr>
          <a:xfrm>
            <a:off x="3286894" y="3419639"/>
            <a:ext cx="432048" cy="338771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89F86836-3FD2-4660-8645-1F3754351C4B}"/>
              </a:ext>
            </a:extLst>
          </p:cNvPr>
          <p:cNvSpPr/>
          <p:nvPr/>
        </p:nvSpPr>
        <p:spPr>
          <a:xfrm>
            <a:off x="550863" y="5877272"/>
            <a:ext cx="2159967" cy="288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050" i="1" dirty="0">
                <a:solidFill>
                  <a:schemeClr val="tx1"/>
                </a:solidFill>
              </a:rPr>
              <a:t>Pytanie dodane w edycji 2017.</a:t>
            </a:r>
          </a:p>
        </p:txBody>
      </p:sp>
    </p:spTree>
    <p:extLst>
      <p:ext uri="{BB962C8B-B14F-4D97-AF65-F5344CB8AC3E}">
        <p14:creationId xmlns:p14="http://schemas.microsoft.com/office/powerpoint/2010/main" val="119295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Ocena organizacji transportu dodatkowego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/>
              <a:t>W Częstochowie między obiektami festiwalu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49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863" y="1557339"/>
            <a:ext cx="11088687" cy="50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P31. Jak ogólnie ocenia Pan/i organizację transportu </a:t>
            </a:r>
            <a:r>
              <a:rPr 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dodatkowego w Częstochowie między obiektami festiwalu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dla uczestników imprezy? </a:t>
            </a:r>
          </a:p>
          <a:p>
            <a:pPr marL="0" indent="0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Respondenci, którzy korzystali z bezpłatnego transportu </a:t>
            </a:r>
            <a:r>
              <a:rPr 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dodatkowego w Częstochowie między obiektami festiwalu</a:t>
            </a: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.</a:t>
            </a:r>
          </a:p>
          <a:p>
            <a:pPr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05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53370"/>
              </p:ext>
            </p:extLst>
          </p:nvPr>
        </p:nvGraphicFramePr>
        <p:xfrm>
          <a:off x="766614" y="2997343"/>
          <a:ext cx="10175632" cy="1367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rostokąt 7">
            <a:extLst>
              <a:ext uri="{FF2B5EF4-FFF2-40B4-BE49-F238E27FC236}">
                <a16:creationId xmlns:a16="http://schemas.microsoft.com/office/drawing/2014/main" id="{86D9137E-4681-4A05-8C28-8B20B22756C1}"/>
              </a:ext>
            </a:extLst>
          </p:cNvPr>
          <p:cNvSpPr/>
          <p:nvPr/>
        </p:nvSpPr>
        <p:spPr>
          <a:xfrm>
            <a:off x="550863" y="5877272"/>
            <a:ext cx="2159967" cy="288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050" i="1" dirty="0">
                <a:solidFill>
                  <a:schemeClr val="tx1"/>
                </a:solidFill>
              </a:rPr>
              <a:t>Pytanie dodane w edycji 2017.</a:t>
            </a:r>
          </a:p>
        </p:txBody>
      </p:sp>
    </p:spTree>
    <p:extLst>
      <p:ext uri="{BB962C8B-B14F-4D97-AF65-F5344CB8AC3E}">
        <p14:creationId xmlns:p14="http://schemas.microsoft.com/office/powerpoint/2010/main" val="320024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pl-PL" dirty="0"/>
              <a:t>Struktura próby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90420B3-DE9A-4C60-9E60-622B070AB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928999"/>
              </p:ext>
            </p:extLst>
          </p:nvPr>
        </p:nvGraphicFramePr>
        <p:xfrm>
          <a:off x="1414686" y="1557580"/>
          <a:ext cx="9361040" cy="50099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73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1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244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Lokalizacja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Obiekt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Liczb</a:t>
                      </a:r>
                      <a:r>
                        <a:rPr lang="pl-PL" sz="1200" baseline="0" dirty="0"/>
                        <a:t>a zrealizowanych wywiadów</a:t>
                      </a:r>
                      <a:endParaRPr lang="pl-P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Bielsko-Biała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Stara Fabryka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2593425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Chorzów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Huta Królewska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>
                          <a:effectLst/>
                        </a:rPr>
                        <a:t>33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Czeladź 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smtClean="0">
                          <a:effectLst/>
                        </a:rPr>
                        <a:t>GSW Elektrownia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>
                          <a:effectLst/>
                        </a:rPr>
                        <a:t>22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Czerwionka-Leszczyny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Familoki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7843149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Częstochowa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Muzeum Historii Kolei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Gliwice 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Nowe Gliwice, Oddział Odlewnictwa Artystycznego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>
                          <a:effectLst/>
                        </a:rPr>
                        <a:t>72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Karchowice 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Zabytkowa Stacja Wodociągowa Zawada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>
                          <a:effectLst/>
                        </a:rPr>
                        <a:t>32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170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Katowice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 err="1">
                          <a:effectLst/>
                        </a:rPr>
                        <a:t>Giszowiec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>
                          <a:effectLst/>
                        </a:rPr>
                        <a:t>31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170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Muzeum Śląskie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>
                          <a:effectLst/>
                        </a:rPr>
                        <a:t>97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Łaziska Górne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Muzeum Energetyki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>
                          <a:effectLst/>
                        </a:rPr>
                        <a:t>28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Tarnowskie Góry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Zabytkowa Kopalnia Srebra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9425992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Tychy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u="none" strike="noStrike" dirty="0">
                          <a:effectLst/>
                        </a:rPr>
                        <a:t>Muzeum Tyskich Browarów Książęcych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>
                          <a:effectLst/>
                        </a:rPr>
                        <a:t>33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170">
                <a:tc rowSpan="2"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dirty="0">
                          <a:effectLst/>
                        </a:rPr>
                        <a:t>Zabrze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u="none" strike="noStrike" dirty="0">
                          <a:effectLst/>
                        </a:rPr>
                        <a:t>Szyb Maciej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>
                          <a:effectLst/>
                        </a:rPr>
                        <a:t>49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170">
                <a:tc vMerge="1">
                  <a:txBody>
                    <a:bodyPr/>
                    <a:lstStyle/>
                    <a:p>
                      <a:pPr algn="l" fontAlgn="b"/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u="none" strike="noStrike" dirty="0">
                          <a:effectLst/>
                        </a:rPr>
                        <a:t>Sztolnia Królowa Luiza Park 12c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>
                          <a:effectLst/>
                        </a:rPr>
                        <a:t>88</a:t>
                      </a:r>
                      <a:endParaRPr lang="pl-PL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5170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Żarki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Stary Młyn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b="0" i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6915138"/>
                  </a:ext>
                </a:extLst>
              </a:tr>
              <a:tr h="295170">
                <a:tc gridSpan="2">
                  <a:txBody>
                    <a:bodyPr/>
                    <a:lstStyle/>
                    <a:p>
                      <a:r>
                        <a:rPr lang="pl-PL" sz="1200" b="1" dirty="0"/>
                        <a:t>Łącznie</a:t>
                      </a:r>
                      <a:endParaRPr lang="pl-PL" sz="12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636</a:t>
                      </a:r>
                      <a:endParaRPr lang="pl-PL" sz="1200" b="1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69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Korzystanie z bezpłatnego transportu dodatkowego</a:t>
            </a: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Między obiektami festiwalu na południu regionu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50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863" y="1563950"/>
            <a:ext cx="11088687" cy="59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P29. </a:t>
            </a:r>
            <a:r>
              <a:rPr 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Czy słyszał/a Pan/i o możliwości skorzystania z bezpłatnego transportu dodatkowego między obiektami festiwalu na południu regionu?</a:t>
            </a: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marL="0" indent="0" algn="just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</a:t>
            </a:r>
          </a:p>
          <a:p>
            <a:pPr algn="just"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109122"/>
              </p:ext>
            </p:extLst>
          </p:nvPr>
        </p:nvGraphicFramePr>
        <p:xfrm>
          <a:off x="624262" y="2132856"/>
          <a:ext cx="9599743" cy="131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0862" y="3788656"/>
            <a:ext cx="11088687" cy="65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P30. Czy korzystał/a Pan/i z bezpłatnego transportu dodatkowego </a:t>
            </a:r>
            <a:r>
              <a:rPr 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między obiektami festiwalu na południu regionu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? </a:t>
            </a:r>
          </a:p>
          <a:p>
            <a:pPr marL="0" indent="0" algn="just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Respondenci, którzy słyszeli o bezpłatnym transporcie dodatkowym </a:t>
            </a:r>
            <a:r>
              <a:rPr 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między obiektami festiwalu na południu regionu</a:t>
            </a: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.</a:t>
            </a:r>
          </a:p>
          <a:p>
            <a:pPr algn="just"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859345"/>
              </p:ext>
            </p:extLst>
          </p:nvPr>
        </p:nvGraphicFramePr>
        <p:xfrm>
          <a:off x="528280" y="4508570"/>
          <a:ext cx="9599743" cy="148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trzałka w dół 1"/>
          <p:cNvSpPr/>
          <p:nvPr/>
        </p:nvSpPr>
        <p:spPr>
          <a:xfrm>
            <a:off x="3286894" y="3419639"/>
            <a:ext cx="432048" cy="338771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89F86836-3FD2-4660-8645-1F3754351C4B}"/>
              </a:ext>
            </a:extLst>
          </p:cNvPr>
          <p:cNvSpPr/>
          <p:nvPr/>
        </p:nvSpPr>
        <p:spPr>
          <a:xfrm>
            <a:off x="550863" y="5877272"/>
            <a:ext cx="2159967" cy="288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050" i="1" dirty="0">
                <a:solidFill>
                  <a:schemeClr val="tx1"/>
                </a:solidFill>
              </a:rPr>
              <a:t>Pytanie dodane w edycji 2017.</a:t>
            </a:r>
          </a:p>
        </p:txBody>
      </p:sp>
    </p:spTree>
    <p:extLst>
      <p:ext uri="{BB962C8B-B14F-4D97-AF65-F5344CB8AC3E}">
        <p14:creationId xmlns:p14="http://schemas.microsoft.com/office/powerpoint/2010/main" val="299273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Korzystanie z bezpłatnego transportu dodatkowego</a:t>
            </a: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Między Szybem Maciej w Zabrzu a Zabytkową Kopalnią Srebra w Tarnowskich Górach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51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863" y="1563950"/>
            <a:ext cx="11088687" cy="59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P29. </a:t>
            </a:r>
            <a:r>
              <a:rPr 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Czy słyszał/a Pan/i o możliwości skorzystania z bezpłatnego transportu dodatkowego między Szybem Maciej w Zabrzu a Zabytkową Kopalnią Srebra</a:t>
            </a:r>
            <a:br>
              <a:rPr 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</a:br>
            <a:r>
              <a:rPr 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 Tarnowskich Górach?</a:t>
            </a: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marL="0" indent="0" algn="just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</a:t>
            </a:r>
          </a:p>
          <a:p>
            <a:pPr algn="just"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073278"/>
              </p:ext>
            </p:extLst>
          </p:nvPr>
        </p:nvGraphicFramePr>
        <p:xfrm>
          <a:off x="624262" y="2132856"/>
          <a:ext cx="9599743" cy="131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0862" y="3788656"/>
            <a:ext cx="11088687" cy="65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P30. Czy korzystał/a Pan/i z bezpłatnego transportu dodatkowego </a:t>
            </a:r>
            <a:r>
              <a:rPr 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między Szybem Maciej w Zabrzu a Zabytkową Kopalnią Srebra w Tarnowskich Górach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? </a:t>
            </a:r>
          </a:p>
          <a:p>
            <a:pPr marL="0" indent="0" algn="just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Respondenci, którzy słyszeli o bezpłatnym transporcie dodatkowym </a:t>
            </a:r>
            <a:r>
              <a:rPr 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między Szybem Maciej w Zabrzu a Zabytkową Kopalnią Srebra w Tarnowskich Górach</a:t>
            </a: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.</a:t>
            </a:r>
          </a:p>
          <a:p>
            <a:pPr algn="just"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97002"/>
              </p:ext>
            </p:extLst>
          </p:nvPr>
        </p:nvGraphicFramePr>
        <p:xfrm>
          <a:off x="528280" y="4508570"/>
          <a:ext cx="9599743" cy="148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trzałka w dół 1"/>
          <p:cNvSpPr/>
          <p:nvPr/>
        </p:nvSpPr>
        <p:spPr>
          <a:xfrm>
            <a:off x="3286894" y="3419639"/>
            <a:ext cx="432048" cy="338771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89F86836-3FD2-4660-8645-1F3754351C4B}"/>
              </a:ext>
            </a:extLst>
          </p:cNvPr>
          <p:cNvSpPr/>
          <p:nvPr/>
        </p:nvSpPr>
        <p:spPr>
          <a:xfrm>
            <a:off x="550863" y="5877272"/>
            <a:ext cx="2159967" cy="288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050" i="1" dirty="0">
                <a:solidFill>
                  <a:schemeClr val="tx1"/>
                </a:solidFill>
              </a:rPr>
              <a:t>Pytanie dodane w edycji 2017.</a:t>
            </a:r>
          </a:p>
        </p:txBody>
      </p:sp>
    </p:spTree>
    <p:extLst>
      <p:ext uri="{BB962C8B-B14F-4D97-AF65-F5344CB8AC3E}">
        <p14:creationId xmlns:p14="http://schemas.microsoft.com/office/powerpoint/2010/main" val="37029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Korzystanie z bezpłatnego transportu dodatkowego</a:t>
            </a: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 Rybniku między obiektami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52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863" y="1563950"/>
            <a:ext cx="11088687" cy="59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P29. </a:t>
            </a:r>
            <a:r>
              <a:rPr 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Czy słyszał/a Pan/i o możliwości skorzystania z bezpłatnego transportu dodatkowego w Rybniku między obiektami?</a:t>
            </a: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marL="0" indent="0" algn="just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</a:t>
            </a:r>
          </a:p>
          <a:p>
            <a:pPr algn="just"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253399"/>
              </p:ext>
            </p:extLst>
          </p:nvPr>
        </p:nvGraphicFramePr>
        <p:xfrm>
          <a:off x="624262" y="2132856"/>
          <a:ext cx="9599743" cy="131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0862" y="3788656"/>
            <a:ext cx="11088687" cy="65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P30. Czy korzystał/a Pan/i z bezpłatnego transportu dodatkowego w Rybniku między obiektami? </a:t>
            </a:r>
          </a:p>
          <a:p>
            <a:pPr marL="0" indent="0" algn="just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Respondenci, którzy słyszeli o bezpłatnym transporcie dodatkowym w Rybniku między obiektami festiwalu.</a:t>
            </a:r>
          </a:p>
          <a:p>
            <a:pPr algn="just"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883515"/>
              </p:ext>
            </p:extLst>
          </p:nvPr>
        </p:nvGraphicFramePr>
        <p:xfrm>
          <a:off x="528280" y="4508570"/>
          <a:ext cx="9599743" cy="148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trzałka w dół 1"/>
          <p:cNvSpPr/>
          <p:nvPr/>
        </p:nvSpPr>
        <p:spPr>
          <a:xfrm>
            <a:off x="3286894" y="3419639"/>
            <a:ext cx="432048" cy="338771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89F86836-3FD2-4660-8645-1F3754351C4B}"/>
              </a:ext>
            </a:extLst>
          </p:cNvPr>
          <p:cNvSpPr/>
          <p:nvPr/>
        </p:nvSpPr>
        <p:spPr>
          <a:xfrm>
            <a:off x="550863" y="5877272"/>
            <a:ext cx="2159967" cy="288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050" i="1" dirty="0">
                <a:solidFill>
                  <a:schemeClr val="tx1"/>
                </a:solidFill>
              </a:rPr>
              <a:t>Pytanie dodane w edycji 2017.</a:t>
            </a:r>
          </a:p>
        </p:txBody>
      </p:sp>
    </p:spTree>
    <p:extLst>
      <p:ext uri="{BB962C8B-B14F-4D97-AF65-F5344CB8AC3E}">
        <p14:creationId xmlns:p14="http://schemas.microsoft.com/office/powerpoint/2010/main" val="52246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Powody niekorzystania z bezpłatnego transportu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53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863" y="1557339"/>
            <a:ext cx="11088687" cy="43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P32. Dlaczego nie korzystał/a Pan/i z bezpłatnego transportu? </a:t>
            </a:r>
          </a:p>
          <a:p>
            <a:pPr marL="0" indent="0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Respondenci, którzy nie korzystali z żadnego rodzaju bezpłatnego transportu. Możliwość wielu odpowiedzi.</a:t>
            </a:r>
          </a:p>
          <a:p>
            <a:pPr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201462"/>
              </p:ext>
            </p:extLst>
          </p:nvPr>
        </p:nvGraphicFramePr>
        <p:xfrm>
          <a:off x="1584076" y="2205039"/>
          <a:ext cx="8254409" cy="3672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id="{5F3B1B95-A353-4778-A369-DF730594C71B}"/>
              </a:ext>
            </a:extLst>
          </p:cNvPr>
          <p:cNvSpPr/>
          <p:nvPr/>
        </p:nvSpPr>
        <p:spPr>
          <a:xfrm>
            <a:off x="550863" y="5877272"/>
            <a:ext cx="2159967" cy="288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050" i="1" dirty="0">
                <a:solidFill>
                  <a:schemeClr val="tx1"/>
                </a:solidFill>
              </a:rPr>
              <a:t>Pytanie zmienione w edycji 2017.</a:t>
            </a:r>
          </a:p>
        </p:txBody>
      </p:sp>
    </p:spTree>
    <p:extLst>
      <p:ext uri="{BB962C8B-B14F-4D97-AF65-F5344CB8AC3E}">
        <p14:creationId xmlns:p14="http://schemas.microsoft.com/office/powerpoint/2010/main" val="65715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Zamiar skorzystania z bezpłatnego transportu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54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863" y="1557339"/>
            <a:ext cx="11088687" cy="43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P33. Czy zamierza Pan/i skorzystać dziś z bezpłatnego transportu dla uczestników imprezy? Jeśli tak, którego?</a:t>
            </a:r>
          </a:p>
          <a:p>
            <a:pPr marL="0" indent="0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Respondenci, którzy słyszeli o którymkolwiek rodzaju bezpłatnego transportu. Możliwość wielu odpowiedzi.</a:t>
            </a:r>
          </a:p>
          <a:p>
            <a:pPr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499469"/>
              </p:ext>
            </p:extLst>
          </p:nvPr>
        </p:nvGraphicFramePr>
        <p:xfrm>
          <a:off x="1270670" y="2205038"/>
          <a:ext cx="8254409" cy="410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id="{5F3B1B95-A353-4778-A369-DF730594C71B}"/>
              </a:ext>
            </a:extLst>
          </p:cNvPr>
          <p:cNvSpPr/>
          <p:nvPr/>
        </p:nvSpPr>
        <p:spPr>
          <a:xfrm>
            <a:off x="550863" y="5877272"/>
            <a:ext cx="2159967" cy="288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050" i="1" dirty="0">
                <a:solidFill>
                  <a:schemeClr val="tx1"/>
                </a:solidFill>
              </a:rPr>
              <a:t>Pytanie zmienione w edycji 2017.</a:t>
            </a:r>
          </a:p>
        </p:txBody>
      </p:sp>
    </p:spTree>
    <p:extLst>
      <p:ext uri="{BB962C8B-B14F-4D97-AF65-F5344CB8AC3E}">
        <p14:creationId xmlns:p14="http://schemas.microsoft.com/office/powerpoint/2010/main" val="410220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0413" cy="6858000"/>
          </a:xfrm>
        </p:spPr>
      </p:pic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-17509" y="0"/>
            <a:ext cx="12207922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" name="Gruppieren 14"/>
          <p:cNvGrpSpPr/>
          <p:nvPr/>
        </p:nvGrpSpPr>
        <p:grpSpPr bwMode="gray">
          <a:xfrm>
            <a:off x="5303" y="1"/>
            <a:ext cx="7103318" cy="6858000"/>
            <a:chOff x="0" y="1"/>
            <a:chExt cx="5376126" cy="6858000"/>
          </a:xfrm>
        </p:grpSpPr>
        <p:sp>
          <p:nvSpPr>
            <p:cNvPr id="12" name="Freeform 7"/>
            <p:cNvSpPr>
              <a:spLocks/>
            </p:cNvSpPr>
            <p:nvPr/>
          </p:nvSpPr>
          <p:spPr bwMode="gray">
            <a:xfrm>
              <a:off x="0" y="1"/>
              <a:ext cx="1706757" cy="4760334"/>
            </a:xfrm>
            <a:custGeom>
              <a:avLst/>
              <a:gdLst>
                <a:gd name="T0" fmla="*/ 0 w 537"/>
                <a:gd name="T1" fmla="*/ 0 h 1495"/>
                <a:gd name="T2" fmla="*/ 0 w 537"/>
                <a:gd name="T3" fmla="*/ 1495 h 1495"/>
                <a:gd name="T4" fmla="*/ 537 w 537"/>
                <a:gd name="T5" fmla="*/ 0 h 1495"/>
                <a:gd name="T6" fmla="*/ 0 w 537"/>
                <a:gd name="T7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" h="1495">
                  <a:moveTo>
                    <a:pt x="0" y="0"/>
                  </a:moveTo>
                  <a:cubicBezTo>
                    <a:pt x="0" y="1495"/>
                    <a:pt x="0" y="1495"/>
                    <a:pt x="0" y="1495"/>
                  </a:cubicBezTo>
                  <a:cubicBezTo>
                    <a:pt x="145" y="986"/>
                    <a:pt x="355" y="424"/>
                    <a:pt x="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gray">
            <a:xfrm>
              <a:off x="1433422" y="1"/>
              <a:ext cx="3942704" cy="6858000"/>
            </a:xfrm>
            <a:custGeom>
              <a:avLst/>
              <a:gdLst>
                <a:gd name="T0" fmla="*/ 44 w 1240"/>
                <a:gd name="T1" fmla="*/ 2154 h 2154"/>
                <a:gd name="T2" fmla="*/ 335 w 1240"/>
                <a:gd name="T3" fmla="*/ 2154 h 2154"/>
                <a:gd name="T4" fmla="*/ 1240 w 1240"/>
                <a:gd name="T5" fmla="*/ 0 h 2154"/>
                <a:gd name="T6" fmla="*/ 273 w 1240"/>
                <a:gd name="T7" fmla="*/ 0 h 2154"/>
                <a:gd name="T8" fmla="*/ 44 w 1240"/>
                <a:gd name="T9" fmla="*/ 2154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0" h="2154">
                  <a:moveTo>
                    <a:pt x="44" y="2154"/>
                  </a:moveTo>
                  <a:cubicBezTo>
                    <a:pt x="335" y="2154"/>
                    <a:pt x="335" y="2154"/>
                    <a:pt x="335" y="2154"/>
                  </a:cubicBezTo>
                  <a:cubicBezTo>
                    <a:pt x="844" y="1456"/>
                    <a:pt x="1132" y="445"/>
                    <a:pt x="1240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66" y="549"/>
                    <a:pt x="0" y="1432"/>
                    <a:pt x="44" y="2154"/>
                  </a:cubicBezTo>
                  <a:close/>
                </a:path>
              </a:pathLst>
            </a:custGeom>
            <a:solidFill>
              <a:schemeClr val="accent3">
                <a:alpha val="27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gray">
            <a:xfrm>
              <a:off x="0" y="1"/>
              <a:ext cx="2301103" cy="6858000"/>
            </a:xfrm>
            <a:custGeom>
              <a:avLst/>
              <a:gdLst>
                <a:gd name="T0" fmla="*/ 495 w 724"/>
                <a:gd name="T1" fmla="*/ 2154 h 2154"/>
                <a:gd name="T2" fmla="*/ 724 w 724"/>
                <a:gd name="T3" fmla="*/ 0 h 2154"/>
                <a:gd name="T4" fmla="*/ 537 w 724"/>
                <a:gd name="T5" fmla="*/ 0 h 2154"/>
                <a:gd name="T6" fmla="*/ 0 w 724"/>
                <a:gd name="T7" fmla="*/ 1495 h 2154"/>
                <a:gd name="T8" fmla="*/ 0 w 724"/>
                <a:gd name="T9" fmla="*/ 2154 h 2154"/>
                <a:gd name="T10" fmla="*/ 495 w 724"/>
                <a:gd name="T11" fmla="*/ 2154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4" h="2154">
                  <a:moveTo>
                    <a:pt x="495" y="2154"/>
                  </a:moveTo>
                  <a:cubicBezTo>
                    <a:pt x="451" y="1432"/>
                    <a:pt x="617" y="549"/>
                    <a:pt x="724" y="0"/>
                  </a:cubicBezTo>
                  <a:cubicBezTo>
                    <a:pt x="537" y="0"/>
                    <a:pt x="537" y="0"/>
                    <a:pt x="537" y="0"/>
                  </a:cubicBezTo>
                  <a:cubicBezTo>
                    <a:pt x="355" y="424"/>
                    <a:pt x="145" y="986"/>
                    <a:pt x="0" y="1495"/>
                  </a:cubicBezTo>
                  <a:cubicBezTo>
                    <a:pt x="0" y="2154"/>
                    <a:pt x="0" y="2154"/>
                    <a:pt x="0" y="2154"/>
                  </a:cubicBezTo>
                  <a:lnTo>
                    <a:pt x="495" y="2154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1054646" y="4267036"/>
            <a:ext cx="9799200" cy="864000"/>
          </a:xfrm>
        </p:spPr>
        <p:txBody>
          <a:bodyPr/>
          <a:lstStyle/>
          <a:p>
            <a:r>
              <a:rPr lang="pl-PL" sz="4000" dirty="0"/>
              <a:t>MODEL UCZESTNICTWA</a:t>
            </a:r>
            <a:br>
              <a:rPr lang="pl-PL" sz="4000" dirty="0"/>
            </a:br>
            <a:r>
              <a:rPr lang="pl-PL" sz="4000" dirty="0"/>
              <a:t>W INDUSTRIADZIE</a:t>
            </a:r>
            <a:endParaRPr lang="en-US" sz="400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 bwMode="gray">
          <a:xfrm>
            <a:off x="1054646" y="5229200"/>
            <a:ext cx="9799200" cy="542769"/>
          </a:xfrm>
        </p:spPr>
        <p:txBody>
          <a:bodyPr/>
          <a:lstStyle/>
          <a:p>
            <a:r>
              <a:rPr lang="pl-PL" sz="2800" dirty="0"/>
              <a:t> </a:t>
            </a:r>
            <a:endParaRPr lang="en-US" sz="2800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gray">
          <a:xfrm>
            <a:off x="10955308" y="415396"/>
            <a:ext cx="701067" cy="979911"/>
            <a:chOff x="5931" y="3167"/>
            <a:chExt cx="621" cy="868"/>
          </a:xfrm>
          <a:solidFill>
            <a:schemeClr val="bg1"/>
          </a:solidFill>
        </p:grpSpPr>
        <p:sp>
          <p:nvSpPr>
            <p:cNvPr id="17" name="Freeform 8"/>
            <p:cNvSpPr>
              <a:spLocks noEditPoints="1"/>
            </p:cNvSpPr>
            <p:nvPr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6A9F-ABEE-4E01-A351-D37C88834EC4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2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Czynniki zachęcające do udziału w </a:t>
            </a:r>
            <a:r>
              <a:rPr lang="pl-PL" dirty="0" err="1"/>
              <a:t>Industriadzie</a:t>
            </a:r>
            <a:endParaRPr lang="pl-PL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56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590" y="1557339"/>
            <a:ext cx="11088960" cy="51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P5. Co ogólnie zachęciło Pana/Panią do wzięcia udziału w </a:t>
            </a:r>
            <a:r>
              <a:rPr lang="pl-PL" altLang="pl-PL" sz="12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Industriadzie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2017?</a:t>
            </a: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</a:t>
            </a:r>
          </a:p>
          <a:p>
            <a:pPr marL="0" indent="0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Respondenci, którzy znali nazwę </a:t>
            </a:r>
            <a:r>
              <a:rPr lang="pl-PL" altLang="pl-PL" sz="1200" i="1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Industriada</a:t>
            </a: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. Możliwość wielu odpowiedzi.</a:t>
            </a:r>
          </a:p>
          <a:p>
            <a:pPr marL="0" indent="0" eaLnBrk="1" hangingPunct="1">
              <a:lnSpc>
                <a:spcPts val="1600"/>
              </a:lnSpc>
              <a:buClr>
                <a:srgbClr val="C0C0C0"/>
              </a:buClr>
              <a:buSzPct val="80000"/>
            </a:pPr>
            <a:endParaRPr lang="pl-PL" altLang="pl-PL" sz="1200" i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473640"/>
              </p:ext>
            </p:extLst>
          </p:nvPr>
        </p:nvGraphicFramePr>
        <p:xfrm>
          <a:off x="1126654" y="2205038"/>
          <a:ext cx="10691145" cy="424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811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Czynniki zachęcające do udziału w </a:t>
            </a:r>
            <a:r>
              <a:rPr lang="pl-PL" dirty="0" err="1"/>
              <a:t>Industriadzie</a:t>
            </a:r>
            <a:endParaRPr lang="pl-PL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Wizyta w konkretnym obiekcie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57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5557" y="1557338"/>
            <a:ext cx="11103993" cy="57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P6. A dlaczego zdecydował/a się Pan/i na wizytę w tym konkretnym obiekcie, miejscu? </a:t>
            </a:r>
          </a:p>
          <a:p>
            <a:pPr marL="0" indent="0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 Możliwość jednej odpowiedzi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.</a:t>
            </a:r>
          </a:p>
          <a:p>
            <a:pPr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05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619099"/>
              </p:ext>
            </p:extLst>
          </p:nvPr>
        </p:nvGraphicFramePr>
        <p:xfrm>
          <a:off x="1164701" y="2277138"/>
          <a:ext cx="10691145" cy="4156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689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Czynniki zachęcające do udziału w </a:t>
            </a:r>
            <a:r>
              <a:rPr lang="pl-PL" dirty="0" err="1"/>
              <a:t>Industriadzie</a:t>
            </a:r>
            <a:endParaRPr lang="pl-PL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Wizyta w konkretnym obiekcie – miejsce zamieszkania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58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5557" y="1557338"/>
            <a:ext cx="11103993" cy="57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P6. A dlaczego zdecydował/a się Pan/i na wizytę w tym konkretnym obiekcie, miejscu? </a:t>
            </a:r>
          </a:p>
          <a:p>
            <a:pPr marL="0" indent="0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 Możliwość jednej odpowiedzi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.</a:t>
            </a:r>
          </a:p>
          <a:p>
            <a:pPr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05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178739"/>
              </p:ext>
            </p:extLst>
          </p:nvPr>
        </p:nvGraphicFramePr>
        <p:xfrm>
          <a:off x="1164701" y="2277138"/>
          <a:ext cx="10691145" cy="4156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431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Czynniki zachęcające do udziału w </a:t>
            </a:r>
            <a:r>
              <a:rPr lang="pl-PL" dirty="0" err="1"/>
              <a:t>Industriadzie</a:t>
            </a:r>
            <a:endParaRPr lang="pl-PL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Odwiedzenie większej liczby obiektów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59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863" y="1557339"/>
            <a:ext cx="11088687" cy="43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P19. Co zachęciło lub mogłoby zachęcić Pana/Panią do odwiedzenia większej liczby obiektów podczas festiwalu?</a:t>
            </a:r>
          </a:p>
          <a:p>
            <a:pPr marL="0" indent="0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 Możliwość wielu odpowiedzi.</a:t>
            </a:r>
          </a:p>
          <a:p>
            <a:pPr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900657"/>
              </p:ext>
            </p:extLst>
          </p:nvPr>
        </p:nvGraphicFramePr>
        <p:xfrm>
          <a:off x="1872108" y="2421063"/>
          <a:ext cx="8254409" cy="3384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id="{5F3B1B95-A353-4778-A369-DF730594C71B}"/>
              </a:ext>
            </a:extLst>
          </p:cNvPr>
          <p:cNvSpPr/>
          <p:nvPr/>
        </p:nvSpPr>
        <p:spPr>
          <a:xfrm>
            <a:off x="550863" y="5877272"/>
            <a:ext cx="2159967" cy="288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050" i="1" dirty="0">
                <a:solidFill>
                  <a:schemeClr val="tx1"/>
                </a:solidFill>
              </a:rPr>
              <a:t>Pytanie dodane w edycji 2017.</a:t>
            </a:r>
          </a:p>
        </p:txBody>
      </p:sp>
    </p:spTree>
    <p:extLst>
      <p:ext uri="{BB962C8B-B14F-4D97-AF65-F5344CB8AC3E}">
        <p14:creationId xmlns:p14="http://schemas.microsoft.com/office/powerpoint/2010/main" val="133381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0413" cy="6858000"/>
          </a:xfrm>
        </p:spPr>
      </p:pic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-17509" y="0"/>
            <a:ext cx="12207922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" name="Gruppieren 14"/>
          <p:cNvGrpSpPr/>
          <p:nvPr/>
        </p:nvGrpSpPr>
        <p:grpSpPr bwMode="gray">
          <a:xfrm>
            <a:off x="5303" y="1"/>
            <a:ext cx="7103318" cy="6858000"/>
            <a:chOff x="0" y="1"/>
            <a:chExt cx="5376126" cy="6858000"/>
          </a:xfrm>
        </p:grpSpPr>
        <p:sp>
          <p:nvSpPr>
            <p:cNvPr id="12" name="Freeform 7"/>
            <p:cNvSpPr>
              <a:spLocks/>
            </p:cNvSpPr>
            <p:nvPr/>
          </p:nvSpPr>
          <p:spPr bwMode="gray">
            <a:xfrm>
              <a:off x="0" y="1"/>
              <a:ext cx="1706757" cy="4760334"/>
            </a:xfrm>
            <a:custGeom>
              <a:avLst/>
              <a:gdLst>
                <a:gd name="T0" fmla="*/ 0 w 537"/>
                <a:gd name="T1" fmla="*/ 0 h 1495"/>
                <a:gd name="T2" fmla="*/ 0 w 537"/>
                <a:gd name="T3" fmla="*/ 1495 h 1495"/>
                <a:gd name="T4" fmla="*/ 537 w 537"/>
                <a:gd name="T5" fmla="*/ 0 h 1495"/>
                <a:gd name="T6" fmla="*/ 0 w 537"/>
                <a:gd name="T7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" h="1495">
                  <a:moveTo>
                    <a:pt x="0" y="0"/>
                  </a:moveTo>
                  <a:cubicBezTo>
                    <a:pt x="0" y="1495"/>
                    <a:pt x="0" y="1495"/>
                    <a:pt x="0" y="1495"/>
                  </a:cubicBezTo>
                  <a:cubicBezTo>
                    <a:pt x="145" y="986"/>
                    <a:pt x="355" y="424"/>
                    <a:pt x="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gray">
            <a:xfrm>
              <a:off x="1433422" y="1"/>
              <a:ext cx="3942704" cy="6858000"/>
            </a:xfrm>
            <a:custGeom>
              <a:avLst/>
              <a:gdLst>
                <a:gd name="T0" fmla="*/ 44 w 1240"/>
                <a:gd name="T1" fmla="*/ 2154 h 2154"/>
                <a:gd name="T2" fmla="*/ 335 w 1240"/>
                <a:gd name="T3" fmla="*/ 2154 h 2154"/>
                <a:gd name="T4" fmla="*/ 1240 w 1240"/>
                <a:gd name="T5" fmla="*/ 0 h 2154"/>
                <a:gd name="T6" fmla="*/ 273 w 1240"/>
                <a:gd name="T7" fmla="*/ 0 h 2154"/>
                <a:gd name="T8" fmla="*/ 44 w 1240"/>
                <a:gd name="T9" fmla="*/ 2154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0" h="2154">
                  <a:moveTo>
                    <a:pt x="44" y="2154"/>
                  </a:moveTo>
                  <a:cubicBezTo>
                    <a:pt x="335" y="2154"/>
                    <a:pt x="335" y="2154"/>
                    <a:pt x="335" y="2154"/>
                  </a:cubicBezTo>
                  <a:cubicBezTo>
                    <a:pt x="844" y="1456"/>
                    <a:pt x="1132" y="445"/>
                    <a:pt x="1240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66" y="549"/>
                    <a:pt x="0" y="1432"/>
                    <a:pt x="44" y="2154"/>
                  </a:cubicBezTo>
                  <a:close/>
                </a:path>
              </a:pathLst>
            </a:custGeom>
            <a:solidFill>
              <a:schemeClr val="accent3">
                <a:alpha val="27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gray">
            <a:xfrm>
              <a:off x="0" y="1"/>
              <a:ext cx="2301103" cy="6858000"/>
            </a:xfrm>
            <a:custGeom>
              <a:avLst/>
              <a:gdLst>
                <a:gd name="T0" fmla="*/ 495 w 724"/>
                <a:gd name="T1" fmla="*/ 2154 h 2154"/>
                <a:gd name="T2" fmla="*/ 724 w 724"/>
                <a:gd name="T3" fmla="*/ 0 h 2154"/>
                <a:gd name="T4" fmla="*/ 537 w 724"/>
                <a:gd name="T5" fmla="*/ 0 h 2154"/>
                <a:gd name="T6" fmla="*/ 0 w 724"/>
                <a:gd name="T7" fmla="*/ 1495 h 2154"/>
                <a:gd name="T8" fmla="*/ 0 w 724"/>
                <a:gd name="T9" fmla="*/ 2154 h 2154"/>
                <a:gd name="T10" fmla="*/ 495 w 724"/>
                <a:gd name="T11" fmla="*/ 2154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4" h="2154">
                  <a:moveTo>
                    <a:pt x="495" y="2154"/>
                  </a:moveTo>
                  <a:cubicBezTo>
                    <a:pt x="451" y="1432"/>
                    <a:pt x="617" y="549"/>
                    <a:pt x="724" y="0"/>
                  </a:cubicBezTo>
                  <a:cubicBezTo>
                    <a:pt x="537" y="0"/>
                    <a:pt x="537" y="0"/>
                    <a:pt x="537" y="0"/>
                  </a:cubicBezTo>
                  <a:cubicBezTo>
                    <a:pt x="355" y="424"/>
                    <a:pt x="145" y="986"/>
                    <a:pt x="0" y="1495"/>
                  </a:cubicBezTo>
                  <a:cubicBezTo>
                    <a:pt x="0" y="2154"/>
                    <a:pt x="0" y="2154"/>
                    <a:pt x="0" y="2154"/>
                  </a:cubicBezTo>
                  <a:lnTo>
                    <a:pt x="495" y="2154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1054646" y="4267036"/>
            <a:ext cx="9799200" cy="864000"/>
          </a:xfrm>
        </p:spPr>
        <p:txBody>
          <a:bodyPr/>
          <a:lstStyle/>
          <a:p>
            <a:r>
              <a:rPr lang="pl-PL" sz="4000" dirty="0"/>
              <a:t>NAJWAŻNIEJSZE USTALENIA</a:t>
            </a:r>
            <a:endParaRPr lang="en-US" sz="400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 bwMode="gray">
          <a:xfrm>
            <a:off x="1054646" y="5229200"/>
            <a:ext cx="9799200" cy="542769"/>
          </a:xfrm>
        </p:spPr>
        <p:txBody>
          <a:bodyPr/>
          <a:lstStyle/>
          <a:p>
            <a:r>
              <a:rPr lang="pl-PL" sz="2800" dirty="0"/>
              <a:t> </a:t>
            </a:r>
            <a:endParaRPr lang="en-US" sz="2800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gray">
          <a:xfrm>
            <a:off x="10955308" y="415396"/>
            <a:ext cx="701067" cy="979911"/>
            <a:chOff x="5931" y="3167"/>
            <a:chExt cx="621" cy="868"/>
          </a:xfrm>
          <a:solidFill>
            <a:schemeClr val="bg1"/>
          </a:solidFill>
        </p:grpSpPr>
        <p:sp>
          <p:nvSpPr>
            <p:cNvPr id="17" name="Freeform 8"/>
            <p:cNvSpPr>
              <a:spLocks noEditPoints="1"/>
            </p:cNvSpPr>
            <p:nvPr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6A9F-ABEE-4E01-A351-D37C88834EC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2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Decyzja o udziale w festiwalu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60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863" y="1557339"/>
            <a:ext cx="11088687" cy="43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P35. Kiedy podjął/a Pan/i ostateczną decyzję o udziale w dzisiejszym festiwalu? </a:t>
            </a:r>
          </a:p>
          <a:p>
            <a:pPr marL="0" indent="0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</a:t>
            </a:r>
          </a:p>
          <a:p>
            <a:pPr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064898"/>
              </p:ext>
            </p:extLst>
          </p:nvPr>
        </p:nvGraphicFramePr>
        <p:xfrm>
          <a:off x="1054646" y="2277046"/>
          <a:ext cx="8254409" cy="3672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id="{5F3B1B95-A353-4778-A369-DF730594C71B}"/>
              </a:ext>
            </a:extLst>
          </p:cNvPr>
          <p:cNvSpPr/>
          <p:nvPr/>
        </p:nvSpPr>
        <p:spPr>
          <a:xfrm>
            <a:off x="550863" y="5877272"/>
            <a:ext cx="2159967" cy="288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050" i="1" dirty="0">
                <a:solidFill>
                  <a:schemeClr val="tx1"/>
                </a:solidFill>
              </a:rPr>
              <a:t>Pytanie dodane w edycji 2017.</a:t>
            </a:r>
          </a:p>
        </p:txBody>
      </p:sp>
    </p:spTree>
    <p:extLst>
      <p:ext uri="{BB962C8B-B14F-4D97-AF65-F5344CB8AC3E}">
        <p14:creationId xmlns:p14="http://schemas.microsoft.com/office/powerpoint/2010/main" val="354123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Osoby towarzyszące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61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590" y="1557339"/>
            <a:ext cx="11088960" cy="59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P14. Kto towarzyszy Panu/i podczas pobytu na tej imprezie? </a:t>
            </a:r>
          </a:p>
          <a:p>
            <a:pPr marL="0" indent="0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</a:t>
            </a:r>
          </a:p>
          <a:p>
            <a:pPr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05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393918"/>
              </p:ext>
            </p:extLst>
          </p:nvPr>
        </p:nvGraphicFramePr>
        <p:xfrm>
          <a:off x="948677" y="2156133"/>
          <a:ext cx="10691145" cy="206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1FCC562C-BC3F-4AF5-9B5D-EB959F0C5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530010"/>
              </p:ext>
            </p:extLst>
          </p:nvPr>
        </p:nvGraphicFramePr>
        <p:xfrm>
          <a:off x="478583" y="3933056"/>
          <a:ext cx="5544615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1FCC562C-BC3F-4AF5-9B5D-EB959F0C5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768938"/>
              </p:ext>
            </p:extLst>
          </p:nvPr>
        </p:nvGraphicFramePr>
        <p:xfrm>
          <a:off x="5879182" y="3933056"/>
          <a:ext cx="5544615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518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Odwiedzenie innych obiektów w ramach Industriady</a:t>
            </a:r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62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863" y="1557338"/>
            <a:ext cx="11088687" cy="50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P15. Czy odwiedził/a Pan/i dziś również inne obiekty, miejsca, w których organizowane są imprezy w ramach </a:t>
            </a:r>
            <a:r>
              <a:rPr lang="pl-PL" altLang="pl-PL" sz="12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Industriady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2017? Jeśli tak, to ile? </a:t>
            </a:r>
          </a:p>
          <a:p>
            <a:pPr marL="0" indent="0" algn="just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</a:t>
            </a:r>
          </a:p>
          <a:p>
            <a:pPr algn="just"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402093"/>
              </p:ext>
            </p:extLst>
          </p:nvPr>
        </p:nvGraphicFramePr>
        <p:xfrm>
          <a:off x="217778" y="2061165"/>
          <a:ext cx="10303878" cy="18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934300"/>
              </p:ext>
            </p:extLst>
          </p:nvPr>
        </p:nvGraphicFramePr>
        <p:xfrm>
          <a:off x="-169490" y="4364887"/>
          <a:ext cx="10691145" cy="215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trzałka w dół 7"/>
          <p:cNvSpPr/>
          <p:nvPr/>
        </p:nvSpPr>
        <p:spPr>
          <a:xfrm>
            <a:off x="3769092" y="3799674"/>
            <a:ext cx="835336" cy="516294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37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Zamiar odwiedzenia innych obiektów</a:t>
            </a: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63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863" y="1564215"/>
            <a:ext cx="11088687" cy="49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P17. Czy zamierza Pan/i odwiedzić jeszcze inne obiekty, miejsca, w których organizowane są imprezy w ramach </a:t>
            </a:r>
            <a:r>
              <a:rPr lang="pl-PL" altLang="pl-PL" sz="12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Industriady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2017? Jeśli tak, to ile? </a:t>
            </a:r>
          </a:p>
          <a:p>
            <a:pPr marL="0" indent="0" algn="just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</a:t>
            </a:r>
          </a:p>
          <a:p>
            <a:pPr algn="just"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199751"/>
              </p:ext>
            </p:extLst>
          </p:nvPr>
        </p:nvGraphicFramePr>
        <p:xfrm>
          <a:off x="1136434" y="2205147"/>
          <a:ext cx="9791706" cy="215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168393"/>
              </p:ext>
            </p:extLst>
          </p:nvPr>
        </p:nvGraphicFramePr>
        <p:xfrm>
          <a:off x="9202" y="4688415"/>
          <a:ext cx="10691145" cy="190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trzałka w dół 1"/>
          <p:cNvSpPr/>
          <p:nvPr/>
        </p:nvSpPr>
        <p:spPr>
          <a:xfrm>
            <a:off x="4079595" y="4292896"/>
            <a:ext cx="671871" cy="359957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401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Odwiedzenie i zamiar odwiedzenia obiektów</a:t>
            </a: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Podział na rozkład godzinowy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64</a:t>
            </a:fld>
            <a:endParaRPr lang="pl-PL"/>
          </a:p>
        </p:txBody>
      </p:sp>
      <p:graphicFrame>
        <p:nvGraphicFramePr>
          <p:cNvPr id="9" name="Obiekt 1">
            <a:extLst>
              <a:ext uri="{FF2B5EF4-FFF2-40B4-BE49-F238E27FC236}">
                <a16:creationId xmlns:a16="http://schemas.microsoft.com/office/drawing/2014/main" id="{B654F961-35FF-4D3B-9DCD-34815CF3AA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946013"/>
              </p:ext>
            </p:extLst>
          </p:nvPr>
        </p:nvGraphicFramePr>
        <p:xfrm>
          <a:off x="1571713" y="1557338"/>
          <a:ext cx="8553995" cy="524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0200561-B4F2-4F22-9F38-A65124EF142A}"/>
              </a:ext>
            </a:extLst>
          </p:cNvPr>
          <p:cNvSpPr txBox="1"/>
          <p:nvPr/>
        </p:nvSpPr>
        <p:spPr>
          <a:xfrm>
            <a:off x="911615" y="5302002"/>
            <a:ext cx="73437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10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Wykres prezentuje odsetki respondentów deklarujących odwiedzenie oraz zamiar odwiedzenia innego obiektu w ramach </a:t>
            </a:r>
            <a:r>
              <a:rPr lang="pl-PL" sz="1000" i="1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Industriady</a:t>
            </a:r>
            <a:r>
              <a:rPr lang="pl-PL" sz="10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2017. Za podstawę przyjęto godziny rozpoczęcia przeprowadzania wywiadu. </a:t>
            </a:r>
          </a:p>
        </p:txBody>
      </p:sp>
    </p:spTree>
    <p:extLst>
      <p:ext uri="{BB962C8B-B14F-4D97-AF65-F5344CB8AC3E}">
        <p14:creationId xmlns:p14="http://schemas.microsoft.com/office/powerpoint/2010/main" val="323993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Najczęstsze kierunki przemieszczania się</a:t>
            </a:r>
            <a:endParaRPr lang="pl-PL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478582" y="908720"/>
            <a:ext cx="9799200" cy="542769"/>
          </a:xfrm>
        </p:spPr>
        <p:txBody>
          <a:bodyPr/>
          <a:lstStyle/>
          <a:p>
            <a:r>
              <a:rPr lang="pl-PL" dirty="0" smtClean="0"/>
              <a:t>Lokalizacje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65</a:t>
            </a:fld>
            <a:endParaRPr lang="pl-PL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45639"/>
              </p:ext>
            </p:extLst>
          </p:nvPr>
        </p:nvGraphicFramePr>
        <p:xfrm>
          <a:off x="478582" y="1189490"/>
          <a:ext cx="10441160" cy="56543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85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5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1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66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9696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Skąd najczęściej?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%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err="1" smtClean="0"/>
                        <a:t>Lokalizacja</a:t>
                      </a:r>
                      <a:endParaRPr lang="en-GB" sz="1100" dirty="0" smtClean="0"/>
                    </a:p>
                    <a:p>
                      <a:pPr algn="ctr"/>
                      <a:r>
                        <a:rPr lang="en-GB" sz="1100" dirty="0" smtClean="0"/>
                        <a:t>(</a:t>
                      </a:r>
                      <a:r>
                        <a:rPr lang="en-GB" sz="1100" dirty="0" err="1" smtClean="0"/>
                        <a:t>miejsce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 err="1" smtClean="0"/>
                        <a:t>ankietowania</a:t>
                      </a:r>
                      <a:r>
                        <a:rPr lang="en-GB" sz="11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%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/>
                        <a:t>Dokąd najczęściej?</a:t>
                      </a:r>
                      <a:endParaRPr lang="en-GB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398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Bielsko-Biała</a:t>
                      </a:r>
                      <a:r>
                        <a:rPr lang="pl-PL" sz="1000" baseline="0" dirty="0" smtClean="0">
                          <a:latin typeface="+mn-lt"/>
                        </a:rPr>
                        <a:t> (różne obiekty)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effectLst/>
                          <a:latin typeface="+mn-lt"/>
                        </a:rPr>
                        <a:t>83%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effectLst/>
                          <a:latin typeface="+mn-lt"/>
                        </a:rPr>
                        <a:t>Bielsko-Biała - Stara Fabryka, N=23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latin typeface="+mn-lt"/>
                        </a:rPr>
                        <a:t>Żywiec (Muzeum</a:t>
                      </a:r>
                      <a:r>
                        <a:rPr lang="pl-PL" sz="1000" baseline="0" dirty="0" smtClean="0">
                          <a:latin typeface="+mn-lt"/>
                        </a:rPr>
                        <a:t> Browaru Żywiec) </a:t>
                      </a:r>
                      <a:endParaRPr lang="en-GB" sz="10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146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Katowice (Osiedle </a:t>
                      </a:r>
                      <a:r>
                        <a:rPr lang="pl-PL" sz="1000" dirty="0" err="1" smtClean="0">
                          <a:latin typeface="+mn-lt"/>
                        </a:rPr>
                        <a:t>Nikiszowiec</a:t>
                      </a:r>
                      <a:r>
                        <a:rPr lang="pl-PL" sz="1000" dirty="0" smtClean="0">
                          <a:latin typeface="+mn-lt"/>
                        </a:rPr>
                        <a:t>, Osiedle </a:t>
                      </a:r>
                      <a:r>
                        <a:rPr lang="pl-PL" sz="1000" dirty="0" err="1" smtClean="0">
                          <a:latin typeface="+mn-lt"/>
                        </a:rPr>
                        <a:t>Giszowiec</a:t>
                      </a:r>
                      <a:r>
                        <a:rPr lang="pl-PL" sz="1000" dirty="0" smtClean="0">
                          <a:latin typeface="+mn-lt"/>
                        </a:rPr>
                        <a:t>, </a:t>
                      </a:r>
                      <a:r>
                        <a:rPr lang="pl-PL" sz="1000" dirty="0" smtClean="0"/>
                        <a:t>Muzeum Hutnictwa Cynku, Fabryka Porcelany</a:t>
                      </a:r>
                      <a:r>
                        <a:rPr lang="pl-PL" sz="1000" dirty="0" smtClean="0">
                          <a:latin typeface="+mn-lt"/>
                        </a:rPr>
                        <a:t>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effectLst/>
                          <a:latin typeface="+mn-lt"/>
                        </a:rPr>
                        <a:t>Chorzów - Huta Królewska, N=33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/>
                        <a:t>Siemianowice</a:t>
                      </a:r>
                      <a:r>
                        <a:rPr lang="pl-PL" sz="1000" baseline="0" dirty="0" smtClean="0"/>
                        <a:t> Śląskie (Park Tradycji)</a:t>
                      </a:r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398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Katowice (Muzeum</a:t>
                      </a:r>
                      <a:r>
                        <a:rPr lang="pl-PL" sz="1000" baseline="0" dirty="0" smtClean="0">
                          <a:latin typeface="+mn-lt"/>
                        </a:rPr>
                        <a:t> </a:t>
                      </a:r>
                      <a:r>
                        <a:rPr lang="pl-PL" sz="1000" baseline="0" dirty="0" err="1" smtClean="0">
                          <a:latin typeface="+mn-lt"/>
                        </a:rPr>
                        <a:t>Ślaskie</a:t>
                      </a:r>
                      <a:r>
                        <a:rPr lang="pl-PL" sz="1000" baseline="0" dirty="0" smtClean="0">
                          <a:latin typeface="+mn-lt"/>
                        </a:rPr>
                        <a:t>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effectLst/>
                          <a:latin typeface="+mn-lt"/>
                        </a:rPr>
                        <a:t>Czeladź - </a:t>
                      </a:r>
                      <a:r>
                        <a:rPr lang="pl-PL" sz="1000" b="0" i="0" u="none" strike="noStrike" dirty="0" smtClean="0">
                          <a:effectLst/>
                          <a:latin typeface="+mn-lt"/>
                        </a:rPr>
                        <a:t>GSW Elektrownia, N=22</a:t>
                      </a:r>
                      <a:endParaRPr lang="pl-PL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effectLst/>
                          <a:latin typeface="+mn-lt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Katowice (Muzeum</a:t>
                      </a:r>
                      <a:r>
                        <a:rPr lang="pl-PL" sz="1000" baseline="0" dirty="0" smtClean="0">
                          <a:latin typeface="+mn-lt"/>
                        </a:rPr>
                        <a:t> Śląskie)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544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Zawiercie</a:t>
                      </a:r>
                      <a:r>
                        <a:rPr lang="pl-PL" sz="1000" baseline="0" dirty="0" smtClean="0">
                          <a:latin typeface="+mn-lt"/>
                        </a:rPr>
                        <a:t> (Huta Szkła Zawiercie)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Czerwionka-Leszczyny - Familoki, N=42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Rybnik (Osiedle Patronackie Huty Silesia, Zabytkowa Kopalnia Ignacy)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344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Częstochowa (Muzeum</a:t>
                      </a:r>
                      <a:r>
                        <a:rPr lang="pl-PL" sz="1000" baseline="0" dirty="0" smtClean="0">
                          <a:latin typeface="+mn-lt"/>
                        </a:rPr>
                        <a:t> Produkcji Zapałek, Muzeum Górnictwa Rud Żelaza)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Częstochowa - Muzeum Historii Kolei, N=32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latin typeface="+mn-lt"/>
                        </a:rPr>
                        <a:t>Częstochowa (Muzeum</a:t>
                      </a:r>
                      <a:r>
                        <a:rPr lang="pl-PL" sz="1000" baseline="0" dirty="0" smtClean="0">
                          <a:latin typeface="+mn-lt"/>
                        </a:rPr>
                        <a:t> Produkcji Zapałek, Muzeum Górnictwa Rud Żelaza)</a:t>
                      </a:r>
                      <a:endParaRPr lang="en-GB" sz="10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146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Gliwice</a:t>
                      </a:r>
                      <a:r>
                        <a:rPr lang="pl-PL" sz="1000" baseline="0" dirty="0" smtClean="0">
                          <a:latin typeface="+mn-lt"/>
                        </a:rPr>
                        <a:t> (Radiostacja Gliwice, Muzeum Techniki Sanitarnej)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Gliwice - Nowe Gliwice, Oddział Odlewnictwa Artystycznego, N=72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latin typeface="+mn-lt"/>
                        </a:rPr>
                        <a:t>Gliwice</a:t>
                      </a:r>
                      <a:r>
                        <a:rPr lang="pl-PL" sz="1000" baseline="0" dirty="0" smtClean="0">
                          <a:latin typeface="+mn-lt"/>
                        </a:rPr>
                        <a:t> (Radiostacja Gliwice, Muzeum Techniki Sanitarnej), Zabrze (Sztolnia Królowa Luiza)</a:t>
                      </a:r>
                      <a:endParaRPr lang="en-GB" sz="10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41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Katowice (różne obiekty)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Karchowice - Zabytkowa Stacja Wodociągowa Zawada, N=32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Zabrze (różne obiekty)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667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Katowice (Osiedle</a:t>
                      </a:r>
                      <a:r>
                        <a:rPr lang="pl-PL" sz="1000" baseline="0" dirty="0" smtClean="0">
                          <a:latin typeface="+mn-lt"/>
                        </a:rPr>
                        <a:t> </a:t>
                      </a:r>
                      <a:r>
                        <a:rPr lang="pl-PL" sz="1000" baseline="0" dirty="0" err="1" smtClean="0">
                          <a:latin typeface="+mn-lt"/>
                        </a:rPr>
                        <a:t>Nikiszowiec</a:t>
                      </a:r>
                      <a:r>
                        <a:rPr lang="pl-PL" sz="1000" baseline="0" dirty="0" smtClean="0">
                          <a:latin typeface="+mn-lt"/>
                        </a:rPr>
                        <a:t>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Katowice - Giszowiec, N=31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Katowice </a:t>
                      </a:r>
                      <a:r>
                        <a:rPr lang="pl-PL" sz="1000" baseline="0" dirty="0" smtClean="0">
                          <a:latin typeface="+mn-lt"/>
                        </a:rPr>
                        <a:t>(Osiedle </a:t>
                      </a:r>
                      <a:r>
                        <a:rPr lang="pl-PL" sz="1000" baseline="0" dirty="0" err="1" smtClean="0">
                          <a:latin typeface="+mn-lt"/>
                        </a:rPr>
                        <a:t>Nikiszowiec</a:t>
                      </a:r>
                      <a:r>
                        <a:rPr lang="pl-PL" sz="1000" baseline="0" smtClean="0">
                          <a:latin typeface="+mn-lt"/>
                        </a:rPr>
                        <a:t>),Zabrze(Szyb Maciej</a:t>
                      </a:r>
                      <a:r>
                        <a:rPr lang="pl-PL" sz="1000" baseline="0" dirty="0" smtClean="0">
                          <a:latin typeface="+mn-lt"/>
                        </a:rPr>
                        <a:t>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4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latin typeface="+mn-lt"/>
                        </a:rPr>
                        <a:t>Katowice</a:t>
                      </a:r>
                      <a:r>
                        <a:rPr lang="pl-PL" sz="1000" baseline="0" dirty="0" smtClean="0">
                          <a:latin typeface="+mn-lt"/>
                        </a:rPr>
                        <a:t> (Muzeum Śląskie – wieża widokowa, Galeria Szyb Wilsona)</a:t>
                      </a:r>
                      <a:endParaRPr lang="en-GB" sz="10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Katowice - Muzeum Śląskie, N=97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Katowice (Fabryka Porcelany)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275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Tychy</a:t>
                      </a:r>
                      <a:r>
                        <a:rPr lang="pl-PL" sz="1000" baseline="0" dirty="0" smtClean="0">
                          <a:latin typeface="+mn-lt"/>
                        </a:rPr>
                        <a:t> (Muzeum Tyskich Browarów Książęcych)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Łaziska Górne - Muzeum Energetyki, N=28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Siemianowice</a:t>
                      </a:r>
                      <a:r>
                        <a:rPr lang="pl-PL" sz="1000" baseline="0" dirty="0" smtClean="0">
                          <a:latin typeface="+mn-lt"/>
                        </a:rPr>
                        <a:t> Śląskie (Park Tradycji)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41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Bytom</a:t>
                      </a:r>
                      <a:r>
                        <a:rPr lang="pl-PL" sz="1000" baseline="0" dirty="0" smtClean="0">
                          <a:latin typeface="+mn-lt"/>
                        </a:rPr>
                        <a:t> (różne obiekty)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Tarnowskie Góry - Zabytkowa Kopalnia Srebra, N=32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Katowice</a:t>
                      </a:r>
                      <a:r>
                        <a:rPr lang="pl-PL" sz="1000" baseline="0" dirty="0" smtClean="0">
                          <a:latin typeface="+mn-lt"/>
                        </a:rPr>
                        <a:t> (różne obiekty)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41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Katowice (Muzeum </a:t>
                      </a:r>
                      <a:r>
                        <a:rPr lang="pl-PL" sz="1000" dirty="0" err="1" smtClean="0">
                          <a:latin typeface="+mn-lt"/>
                        </a:rPr>
                        <a:t>Śląskie,Muzeum</a:t>
                      </a:r>
                      <a:r>
                        <a:rPr lang="pl-PL" sz="1000" baseline="0" dirty="0" smtClean="0">
                          <a:latin typeface="+mn-lt"/>
                        </a:rPr>
                        <a:t> </a:t>
                      </a:r>
                      <a:r>
                        <a:rPr lang="pl-PL" sz="1000" dirty="0" smtClean="0">
                          <a:latin typeface="+mn-lt"/>
                        </a:rPr>
                        <a:t>Hutnictwa</a:t>
                      </a:r>
                      <a:r>
                        <a:rPr lang="pl-PL" sz="1000" baseline="0" dirty="0" smtClean="0">
                          <a:latin typeface="+mn-lt"/>
                        </a:rPr>
                        <a:t> Cynku)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Tychy - Muzeum Tyskich Browarów Książęcych, N=33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Katowice</a:t>
                      </a:r>
                      <a:r>
                        <a:rPr lang="pl-PL" sz="1000" baseline="0" dirty="0" smtClean="0">
                          <a:latin typeface="+mn-lt"/>
                        </a:rPr>
                        <a:t> (Muzeum Śląskie, Fabryka Porcelany)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1146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Łaziska Górne (Muzeum</a:t>
                      </a:r>
                      <a:r>
                        <a:rPr lang="pl-PL" sz="1000" baseline="0" dirty="0" smtClean="0">
                          <a:latin typeface="+mn-lt"/>
                        </a:rPr>
                        <a:t> Energetyki), Zabrze (Sztolnia Królowa Luiza)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Zabrze - Szyb Maciej, N=49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Zabrze (Kopalnia Guido)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912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Zabrze</a:t>
                      </a:r>
                      <a:r>
                        <a:rPr lang="pl-PL" sz="1000" baseline="0" dirty="0" smtClean="0">
                          <a:latin typeface="+mn-lt"/>
                        </a:rPr>
                        <a:t> (Kopalnia Guido)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Zabrze - Sztolnia Królowa Luiza Park 12c, N=88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Zabrze (Kopalnia Guido, Szyb Maciej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4188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Katowice (Muzeum Śląskie), Częstochowa (Muzeum Historii Kolei)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>
                          <a:effectLst/>
                          <a:latin typeface="+mn-lt"/>
                        </a:rPr>
                        <a:t>Żarki - Stary Młyn, N=22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b="0" i="0" u="none" strike="noStrike" dirty="0"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Częstochowa (Muzeum</a:t>
                      </a:r>
                      <a:r>
                        <a:rPr lang="pl-PL" sz="1000" baseline="0" dirty="0" smtClean="0">
                          <a:latin typeface="+mn-lt"/>
                        </a:rPr>
                        <a:t> Historii Kolei)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8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Długość pobytu</a:t>
            </a: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 zależności od edycji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66</a:t>
            </a:fld>
            <a:endParaRPr lang="pl-PL"/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E3BD64AA-B2A8-40B2-A556-AF21248379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341644"/>
              </p:ext>
            </p:extLst>
          </p:nvPr>
        </p:nvGraphicFramePr>
        <p:xfrm>
          <a:off x="2278782" y="2420888"/>
          <a:ext cx="7062539" cy="379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23BFBF5C-8137-4193-9976-548E97D10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3" y="1564215"/>
            <a:ext cx="11088687" cy="49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P20. Ile czasu zamierza Pan/i spędzić na uczestnictwie w wydarzeniach w ramach </a:t>
            </a:r>
            <a:r>
              <a:rPr lang="pl-PL" altLang="pl-PL" sz="12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Industriady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2017? Chodzi o łączną długość pobytu - czas spędzony do tej pory i planowany.</a:t>
            </a:r>
          </a:p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</a:t>
            </a:r>
          </a:p>
          <a:p>
            <a:pPr algn="just"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726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Długość pobytu</a:t>
            </a: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 zależności od lokalizacji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67</a:t>
            </a:fld>
            <a:endParaRPr lang="pl-PL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23BFBF5C-8137-4193-9976-548E97D10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3" y="1564215"/>
            <a:ext cx="11088687" cy="49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P20. Ile czasu zamierza Pan/i spędzić na uczestnictwie w wydarzeniach w ramach </a:t>
            </a:r>
            <a:r>
              <a:rPr lang="pl-PL" altLang="pl-PL" sz="12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Industriady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2017? Chodzi o łączną długość pobytu - czas spędzony do tej pory i planowany.</a:t>
            </a:r>
          </a:p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2017: Wszyscy respondenci.</a:t>
            </a:r>
          </a:p>
          <a:p>
            <a:pPr algn="just"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765DAAA8-4ACD-4258-8516-B246DB3C30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607206"/>
              </p:ext>
            </p:extLst>
          </p:nvPr>
        </p:nvGraphicFramePr>
        <p:xfrm>
          <a:off x="1486694" y="2205038"/>
          <a:ext cx="90010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94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Wydatki</a:t>
            </a:r>
          </a:p>
        </p:txBody>
      </p:sp>
      <p:sp>
        <p:nvSpPr>
          <p:cNvPr id="12" name="Podtytuł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68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863" y="1557338"/>
            <a:ext cx="11088687" cy="71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P22. Myśląc o swoim dotychczasowym uczestnictwie w wydarzeniach w ramach </a:t>
            </a:r>
            <a:r>
              <a:rPr lang="pl-PL" altLang="pl-PL" sz="12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Industriady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, ile wyniosły Pana/Panią koszty w przeliczeniu na osobę? Proszę uwzględnić wydatki na jedzenie, napoje, zakupy, wejściówki i wszelkie inne atrakcje. </a:t>
            </a:r>
          </a:p>
          <a:p>
            <a:pPr marL="0" indent="0" algn="just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 Wyłączono odpowiedzi „Nie wiem, trudno powiedzieć”.</a:t>
            </a:r>
          </a:p>
          <a:p>
            <a:pPr algn="just"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022065"/>
              </p:ext>
            </p:extLst>
          </p:nvPr>
        </p:nvGraphicFramePr>
        <p:xfrm>
          <a:off x="910630" y="2997602"/>
          <a:ext cx="5183001" cy="280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297863"/>
              </p:ext>
            </p:extLst>
          </p:nvPr>
        </p:nvGraphicFramePr>
        <p:xfrm>
          <a:off x="5675849" y="2925610"/>
          <a:ext cx="5709132" cy="2879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1836589" y="2493663"/>
            <a:ext cx="3263371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tx1">
                    <a:lumMod val="75000"/>
                  </a:schemeClr>
                </a:solidFill>
              </a:rPr>
              <a:t>Wydatki poniesione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379970" y="2493662"/>
            <a:ext cx="3263371" cy="30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tx1">
                    <a:lumMod val="75000"/>
                  </a:schemeClr>
                </a:solidFill>
              </a:rPr>
              <a:t>Wydatki planowane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135105" y="6104230"/>
            <a:ext cx="10572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tx1">
                    <a:lumMod val="75000"/>
                  </a:schemeClr>
                </a:solidFill>
              </a:rPr>
              <a:t>Średnia łącznych wydatków: planowanych i poniesionych wyniosła 26 zł (w edycji 2016: 34 </a:t>
            </a: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</a:rPr>
              <a:t>zł, w edycji 2015: 40 zł, </a:t>
            </a:r>
            <a:br>
              <a:rPr lang="pl-PL" sz="14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400" dirty="0" smtClean="0">
                <a:solidFill>
                  <a:schemeClr val="tx1">
                    <a:lumMod val="75000"/>
                  </a:schemeClr>
                </a:solidFill>
              </a:rPr>
              <a:t>w edycji 2014: 30 zł).</a:t>
            </a:r>
            <a:endParaRPr lang="pl-PL" sz="1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4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Wydatki</a:t>
            </a:r>
          </a:p>
        </p:txBody>
      </p:sp>
      <p:sp>
        <p:nvSpPr>
          <p:cNvPr id="12" name="Podtytuł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 podziale na rozkład godzinowy i długość pobytu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69</a:t>
            </a:fld>
            <a:endParaRPr lang="pl-PL"/>
          </a:p>
        </p:txBody>
      </p:sp>
      <p:graphicFrame>
        <p:nvGraphicFramePr>
          <p:cNvPr id="13" name="Obiekt 1">
            <a:extLst>
              <a:ext uri="{FF2B5EF4-FFF2-40B4-BE49-F238E27FC236}">
                <a16:creationId xmlns:a16="http://schemas.microsoft.com/office/drawing/2014/main" id="{7D8B26A8-1C05-4005-8B58-CFC7A8CD60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468861"/>
              </p:ext>
            </p:extLst>
          </p:nvPr>
        </p:nvGraphicFramePr>
        <p:xfrm>
          <a:off x="1517204" y="1495950"/>
          <a:ext cx="8553995" cy="495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1C92E96-FFDA-4C09-B4D5-83CC4FDFBE42}"/>
              </a:ext>
            </a:extLst>
          </p:cNvPr>
          <p:cNvSpPr txBox="1"/>
          <p:nvPr/>
        </p:nvSpPr>
        <p:spPr>
          <a:xfrm>
            <a:off x="2566218" y="5045114"/>
            <a:ext cx="77054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0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Wykres prezentuje średnie kwoty wydatków poniesionych i planowanych (w zł). Za podstawę przyjęto godziny rozpoczęcia przeprowadzania wywiadu. </a:t>
            </a:r>
          </a:p>
        </p:txBody>
      </p:sp>
    </p:spTree>
    <p:extLst>
      <p:ext uri="{BB962C8B-B14F-4D97-AF65-F5344CB8AC3E}">
        <p14:creationId xmlns:p14="http://schemas.microsoft.com/office/powerpoint/2010/main" val="55813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Najważniejsze ustalenia (1/2)</a:t>
            </a: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6A9F-ABEE-4E01-A351-D37C88834EC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35556" y="1557338"/>
            <a:ext cx="111039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l-PL" sz="1400" dirty="0"/>
              <a:t>Podobnie jak w poprzednich latach, </a:t>
            </a:r>
            <a:r>
              <a:rPr lang="pl-PL" sz="1400" dirty="0" err="1"/>
              <a:t>Industriada</a:t>
            </a:r>
            <a:r>
              <a:rPr lang="pl-PL" sz="1400" dirty="0"/>
              <a:t> została bardzo pozytywnie oceniona – 93% uczestników ocenia ją dobrze lub bardzo dobrze. Oceny szczegółowych obszarów – atmosfery, różnorodności wydarzeń, personelu oraz imprez w danym obiekcie – były zbliżone do zanotowanych w poprzedniej edycji. </a:t>
            </a:r>
          </a:p>
          <a:p>
            <a:pPr marL="285750" indent="-285750" algn="just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l-PL" sz="1400" dirty="0"/>
              <a:t>Większość uczestników zarekomendowałaby udział w </a:t>
            </a:r>
            <a:r>
              <a:rPr lang="pl-PL" sz="1400" dirty="0" err="1"/>
              <a:t>Industriadzie</a:t>
            </a:r>
            <a:r>
              <a:rPr lang="pl-PL" sz="1400" dirty="0"/>
              <a:t> swoim znajomym. Odsetek osób planujących wziąć udział</a:t>
            </a:r>
            <a:br>
              <a:rPr lang="pl-PL" sz="1400" dirty="0"/>
            </a:br>
            <a:r>
              <a:rPr lang="pl-PL" sz="1400" dirty="0"/>
              <a:t>w przyszłej edycji festiwalu stale utrzymuje się na bardzo wysokim poziomie – 94% uczestników tegorocznej </a:t>
            </a:r>
            <a:r>
              <a:rPr lang="pl-PL" sz="1400" dirty="0" err="1"/>
              <a:t>Industriady</a:t>
            </a:r>
            <a:r>
              <a:rPr lang="pl-PL" sz="1400" dirty="0"/>
              <a:t> deklaruje chęć wzięcia udziału w kolejnej edycji.</a:t>
            </a:r>
          </a:p>
          <a:p>
            <a:pPr marL="285750" indent="-285750" algn="just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l-PL" sz="1400" dirty="0"/>
              <a:t>W porównaniu do ubiegłego roku mniej osób wiedziało o imprezach poprzedzających </a:t>
            </a:r>
            <a:r>
              <a:rPr lang="pl-PL" sz="1400" dirty="0" err="1"/>
              <a:t>Industriadę</a:t>
            </a:r>
            <a:r>
              <a:rPr lang="pl-PL" sz="1400" dirty="0"/>
              <a:t> (tzw. „Rozruch maszyn”) – w ubiegłej edycji ponad połowa badanych wiedziała o tych wydarzeniach, w obecnej edycji odsetek ten spadł do 36%. </a:t>
            </a:r>
          </a:p>
          <a:p>
            <a:pPr marL="285750" indent="-285750" algn="just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l-PL" sz="1400" dirty="0"/>
              <a:t>Najważniejszym źródłem informacji o </a:t>
            </a:r>
            <a:r>
              <a:rPr lang="pl-PL" sz="1400" dirty="0" err="1"/>
              <a:t>Industriadzie</a:t>
            </a:r>
            <a:r>
              <a:rPr lang="pl-PL" sz="1400" dirty="0"/>
              <a:t> jest strona internetowa wydarzenia. Niemal połowa respondentów korzystała</a:t>
            </a:r>
            <a:br>
              <a:rPr lang="pl-PL" sz="1400" dirty="0"/>
            </a:br>
            <a:r>
              <a:rPr lang="pl-PL" sz="1400" dirty="0"/>
              <a:t>z punktów informacyjnych lub pomocy informatorów w trakcie imprezy. Jakość udzielanych informacji została oceniona bardzo wysoko (zarówno informacje na stronie internetowej, jak i te pozyskiwane w trakcie imprezy).</a:t>
            </a:r>
          </a:p>
          <a:p>
            <a:pPr marL="285750" indent="-285750" algn="just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l-PL" sz="1400" dirty="0"/>
              <a:t>Ponad połowa uczestników wiedziała o możliwości bezpłatnego transportu – korzystało z niego 22% badanych. Najczęściej korzystano</a:t>
            </a:r>
            <a:br>
              <a:rPr lang="pl-PL" sz="1400" dirty="0"/>
            </a:br>
            <a:r>
              <a:rPr lang="pl-PL" sz="1400" dirty="0"/>
              <a:t>z transportu kolejowego i transportu organizowanego przez KZK GOP. </a:t>
            </a:r>
            <a:r>
              <a:rPr lang="pl-PL" sz="1400" dirty="0" smtClean="0"/>
              <a:t>Organizacja </a:t>
            </a:r>
            <a:r>
              <a:rPr lang="pl-PL" sz="1400" dirty="0"/>
              <a:t>bezpłatnego transportu została pozytywnie oceniona przez użytkowników. </a:t>
            </a:r>
          </a:p>
          <a:p>
            <a:pPr marL="285750" indent="-285750" algn="just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l-PL" sz="1400" dirty="0"/>
              <a:t>Pomysł wprowadzenia motywu </a:t>
            </a:r>
            <a:r>
              <a:rPr lang="pl-PL" sz="1400" dirty="0" smtClean="0"/>
              <a:t>przewodniego festiwalu podobał </a:t>
            </a:r>
            <a:r>
              <a:rPr lang="pl-PL" sz="1400" dirty="0"/>
              <a:t>się większości badanych.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09028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Uczestnictwo w biletowanych wydarzeniach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70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590" y="1557339"/>
            <a:ext cx="11088960" cy="50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P21. Czy uczestniczył/a Pan/i z okazji </a:t>
            </a:r>
            <a:r>
              <a:rPr lang="pl-PL" altLang="pl-PL" sz="12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Industriady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2017 lub zamierza uczestniczyć w jakimkolwiek wydarzeniu, które wymagało od Pan/i zakupu biletu wstępu?</a:t>
            </a:r>
          </a:p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</a:t>
            </a:r>
          </a:p>
          <a:p>
            <a:pPr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05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47093A3C-660D-48E6-9B56-57A6A7596F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322817"/>
              </p:ext>
            </p:extLst>
          </p:nvPr>
        </p:nvGraphicFramePr>
        <p:xfrm>
          <a:off x="2206774" y="2462260"/>
          <a:ext cx="7298596" cy="3636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765175" y="5229200"/>
            <a:ext cx="10730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W porównaniu z zeszłym rokiem odsetek osób biorących udział w wydarzeniach biletowanych utrzymuje się na tym samym poziomie.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5083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Uczestnictwo w poprzednich edycjach festiwalu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71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590" y="1557339"/>
            <a:ext cx="11088960" cy="50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P36. Czy brał/a Pan/i udział w poprzednich edycjach festiwalu </a:t>
            </a:r>
            <a:r>
              <a:rPr lang="pl-PL" altLang="pl-PL" sz="1200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Industriada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? Jeśli tak, w którym roku?</a:t>
            </a:r>
          </a:p>
          <a:p>
            <a:pPr marL="0" indent="0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</a:t>
            </a:r>
          </a:p>
          <a:p>
            <a:pPr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05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287450"/>
              </p:ext>
            </p:extLst>
          </p:nvPr>
        </p:nvGraphicFramePr>
        <p:xfrm>
          <a:off x="766614" y="4436879"/>
          <a:ext cx="9982076" cy="1799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962486"/>
              </p:ext>
            </p:extLst>
          </p:nvPr>
        </p:nvGraphicFramePr>
        <p:xfrm>
          <a:off x="1136434" y="2144271"/>
          <a:ext cx="9791706" cy="2015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4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Odwiedzanie zabytków techniki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72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862" y="1557339"/>
            <a:ext cx="11088688" cy="50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P39. Czy był/a Pan/i kiedykolwiek wcześniej w tym obiekcie (zabytku), w którym teraz jesteśmy?</a:t>
            </a:r>
          </a:p>
          <a:p>
            <a:pPr marL="0" indent="0" algn="just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</a:t>
            </a:r>
          </a:p>
          <a:p>
            <a:pPr algn="just"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05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967394"/>
              </p:ext>
            </p:extLst>
          </p:nvPr>
        </p:nvGraphicFramePr>
        <p:xfrm>
          <a:off x="1198560" y="2061116"/>
          <a:ext cx="9791706" cy="2880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66A36CBD-A472-4790-B55E-932A46CB6B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95470"/>
              </p:ext>
            </p:extLst>
          </p:nvPr>
        </p:nvGraphicFramePr>
        <p:xfrm>
          <a:off x="1486694" y="4797152"/>
          <a:ext cx="9577064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719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Częstotliwość odwiedzania zabytków techniki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549275" y="1005202"/>
            <a:ext cx="9799200" cy="542769"/>
          </a:xfrm>
        </p:spPr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73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590" y="1557339"/>
            <a:ext cx="11088960" cy="52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P40. Jak często odwiedza Pan/i zabytki techniki na terenie województwa śląskiego?</a:t>
            </a:r>
          </a:p>
          <a:p>
            <a:pPr marL="0" indent="0" algn="just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Wszyscy respondenci.</a:t>
            </a:r>
          </a:p>
          <a:p>
            <a:pPr algn="just"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7083235"/>
              </p:ext>
            </p:extLst>
          </p:nvPr>
        </p:nvGraphicFramePr>
        <p:xfrm>
          <a:off x="-59435" y="2277139"/>
          <a:ext cx="10691145" cy="424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34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0413" cy="6858000"/>
          </a:xfrm>
        </p:spPr>
      </p:pic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-17509" y="0"/>
            <a:ext cx="12207922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" name="Gruppieren 14"/>
          <p:cNvGrpSpPr/>
          <p:nvPr/>
        </p:nvGrpSpPr>
        <p:grpSpPr bwMode="gray">
          <a:xfrm>
            <a:off x="5303" y="1"/>
            <a:ext cx="7103318" cy="6858000"/>
            <a:chOff x="0" y="1"/>
            <a:chExt cx="5376126" cy="6858000"/>
          </a:xfrm>
        </p:grpSpPr>
        <p:sp>
          <p:nvSpPr>
            <p:cNvPr id="12" name="Freeform 7"/>
            <p:cNvSpPr>
              <a:spLocks/>
            </p:cNvSpPr>
            <p:nvPr/>
          </p:nvSpPr>
          <p:spPr bwMode="gray">
            <a:xfrm>
              <a:off x="0" y="1"/>
              <a:ext cx="1706757" cy="4760334"/>
            </a:xfrm>
            <a:custGeom>
              <a:avLst/>
              <a:gdLst>
                <a:gd name="T0" fmla="*/ 0 w 537"/>
                <a:gd name="T1" fmla="*/ 0 h 1495"/>
                <a:gd name="T2" fmla="*/ 0 w 537"/>
                <a:gd name="T3" fmla="*/ 1495 h 1495"/>
                <a:gd name="T4" fmla="*/ 537 w 537"/>
                <a:gd name="T5" fmla="*/ 0 h 1495"/>
                <a:gd name="T6" fmla="*/ 0 w 537"/>
                <a:gd name="T7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" h="1495">
                  <a:moveTo>
                    <a:pt x="0" y="0"/>
                  </a:moveTo>
                  <a:cubicBezTo>
                    <a:pt x="0" y="1495"/>
                    <a:pt x="0" y="1495"/>
                    <a:pt x="0" y="1495"/>
                  </a:cubicBezTo>
                  <a:cubicBezTo>
                    <a:pt x="145" y="986"/>
                    <a:pt x="355" y="424"/>
                    <a:pt x="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gray">
            <a:xfrm>
              <a:off x="1433422" y="1"/>
              <a:ext cx="3942704" cy="6858000"/>
            </a:xfrm>
            <a:custGeom>
              <a:avLst/>
              <a:gdLst>
                <a:gd name="T0" fmla="*/ 44 w 1240"/>
                <a:gd name="T1" fmla="*/ 2154 h 2154"/>
                <a:gd name="T2" fmla="*/ 335 w 1240"/>
                <a:gd name="T3" fmla="*/ 2154 h 2154"/>
                <a:gd name="T4" fmla="*/ 1240 w 1240"/>
                <a:gd name="T5" fmla="*/ 0 h 2154"/>
                <a:gd name="T6" fmla="*/ 273 w 1240"/>
                <a:gd name="T7" fmla="*/ 0 h 2154"/>
                <a:gd name="T8" fmla="*/ 44 w 1240"/>
                <a:gd name="T9" fmla="*/ 2154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0" h="2154">
                  <a:moveTo>
                    <a:pt x="44" y="2154"/>
                  </a:moveTo>
                  <a:cubicBezTo>
                    <a:pt x="335" y="2154"/>
                    <a:pt x="335" y="2154"/>
                    <a:pt x="335" y="2154"/>
                  </a:cubicBezTo>
                  <a:cubicBezTo>
                    <a:pt x="844" y="1456"/>
                    <a:pt x="1132" y="445"/>
                    <a:pt x="1240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66" y="549"/>
                    <a:pt x="0" y="1432"/>
                    <a:pt x="44" y="2154"/>
                  </a:cubicBezTo>
                  <a:close/>
                </a:path>
              </a:pathLst>
            </a:custGeom>
            <a:solidFill>
              <a:schemeClr val="accent3">
                <a:alpha val="27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gray">
            <a:xfrm>
              <a:off x="0" y="1"/>
              <a:ext cx="2301103" cy="6858000"/>
            </a:xfrm>
            <a:custGeom>
              <a:avLst/>
              <a:gdLst>
                <a:gd name="T0" fmla="*/ 495 w 724"/>
                <a:gd name="T1" fmla="*/ 2154 h 2154"/>
                <a:gd name="T2" fmla="*/ 724 w 724"/>
                <a:gd name="T3" fmla="*/ 0 h 2154"/>
                <a:gd name="T4" fmla="*/ 537 w 724"/>
                <a:gd name="T5" fmla="*/ 0 h 2154"/>
                <a:gd name="T6" fmla="*/ 0 w 724"/>
                <a:gd name="T7" fmla="*/ 1495 h 2154"/>
                <a:gd name="T8" fmla="*/ 0 w 724"/>
                <a:gd name="T9" fmla="*/ 2154 h 2154"/>
                <a:gd name="T10" fmla="*/ 495 w 724"/>
                <a:gd name="T11" fmla="*/ 2154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4" h="2154">
                  <a:moveTo>
                    <a:pt x="495" y="2154"/>
                  </a:moveTo>
                  <a:cubicBezTo>
                    <a:pt x="451" y="1432"/>
                    <a:pt x="617" y="549"/>
                    <a:pt x="724" y="0"/>
                  </a:cubicBezTo>
                  <a:cubicBezTo>
                    <a:pt x="537" y="0"/>
                    <a:pt x="537" y="0"/>
                    <a:pt x="537" y="0"/>
                  </a:cubicBezTo>
                  <a:cubicBezTo>
                    <a:pt x="355" y="424"/>
                    <a:pt x="145" y="986"/>
                    <a:pt x="0" y="1495"/>
                  </a:cubicBezTo>
                  <a:cubicBezTo>
                    <a:pt x="0" y="2154"/>
                    <a:pt x="0" y="2154"/>
                    <a:pt x="0" y="2154"/>
                  </a:cubicBezTo>
                  <a:lnTo>
                    <a:pt x="495" y="2154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1054646" y="4267036"/>
            <a:ext cx="9799200" cy="864000"/>
          </a:xfrm>
        </p:spPr>
        <p:txBody>
          <a:bodyPr/>
          <a:lstStyle/>
          <a:p>
            <a:r>
              <a:rPr lang="pl-PL" sz="4000" dirty="0"/>
              <a:t>PROFIL UCZESTNIKÓW INDUSTRIADY</a:t>
            </a:r>
            <a:endParaRPr lang="en-US" sz="400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 bwMode="gray">
          <a:xfrm>
            <a:off x="1054646" y="5229200"/>
            <a:ext cx="9799200" cy="542769"/>
          </a:xfrm>
        </p:spPr>
        <p:txBody>
          <a:bodyPr/>
          <a:lstStyle/>
          <a:p>
            <a:r>
              <a:rPr lang="pl-PL" sz="2800" dirty="0"/>
              <a:t> </a:t>
            </a:r>
            <a:endParaRPr lang="en-US" sz="2800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gray">
          <a:xfrm>
            <a:off x="10955308" y="415396"/>
            <a:ext cx="701067" cy="979911"/>
            <a:chOff x="5931" y="3167"/>
            <a:chExt cx="621" cy="868"/>
          </a:xfrm>
          <a:solidFill>
            <a:schemeClr val="bg1"/>
          </a:solidFill>
        </p:grpSpPr>
        <p:sp>
          <p:nvSpPr>
            <p:cNvPr id="17" name="Freeform 8"/>
            <p:cNvSpPr>
              <a:spLocks noEditPoints="1"/>
            </p:cNvSpPr>
            <p:nvPr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6A9F-ABEE-4E01-A351-D37C88834EC4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2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Płeć i wiek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6A9F-ABEE-4E01-A351-D37C88834EC4}" type="slidenum">
              <a:rPr lang="en-US" smtClean="0"/>
              <a:pPr/>
              <a:t>75</a:t>
            </a:fld>
            <a:endParaRPr lang="en-US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420722"/>
              </p:ext>
            </p:extLst>
          </p:nvPr>
        </p:nvGraphicFramePr>
        <p:xfrm>
          <a:off x="1387948" y="1067873"/>
          <a:ext cx="8770730" cy="5668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4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7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5410">
                <a:tc rowSpan="2">
                  <a:txBody>
                    <a:bodyPr/>
                    <a:lstStyle/>
                    <a:p>
                      <a:r>
                        <a:rPr lang="pl-PL" sz="1200" dirty="0"/>
                        <a:t>Lokalizacja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PŁEĆ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WIEK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002">
                <a:tc vMerge="1"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Kobiety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Mężczyźni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20-24 lata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25-34</a:t>
                      </a:r>
                      <a:r>
                        <a:rPr lang="pl-PL" sz="1200" baseline="0" dirty="0"/>
                        <a:t> lata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35-44 lata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45 lat </a:t>
                      </a:r>
                      <a:br>
                        <a:rPr lang="pl-PL" sz="1200" dirty="0"/>
                      </a:br>
                      <a:r>
                        <a:rPr lang="pl-PL" sz="1200" dirty="0"/>
                        <a:t>i więcej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58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Bielsko-Biała - Stara Fabryka, n=23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58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Chorzów - Muzeum Hutnictwa, n=33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24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Czeladź -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GSW Elektrownia,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n=22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24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Czerwionka-Leszczyny - Leszczyny - Familoki,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=42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24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Częstochowa - Muzeum Historii Kolei, n=32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24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Gliwice - Nowe Gliwice, Oddział Odlewnictwa Artystycznego, n=72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24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Karchowice - Zabytkowa Stacja Wodociągowa Zawada, n=32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58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Katowice – </a:t>
                      </a:r>
                      <a:r>
                        <a:rPr lang="pl-PL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Giszowiec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n=31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458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Katowice - Muzeum Śląskie, n=97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24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Łaziska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Górne - Muzeum Energetyki, n=28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24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Tarnowskie Góry - Zabytkowa Kopalnia Srebra, n=32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58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Tychy - Muzeum Tyskich, n=33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5243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Zabrze - Szyb Maciej, n=49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4587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Zabrze - Sztolnia Królowa Luiza Park 12c, n=88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38%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63%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19%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33%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33%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15%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58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Żarki - Stary Młyn, n=22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587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Edycja 2017, N=636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Wykształcenie i posiadanie dzieci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6A9F-ABEE-4E01-A351-D37C88834EC4}" type="slidenum">
              <a:rPr lang="en-US" smtClean="0"/>
              <a:pPr/>
              <a:t>76</a:t>
            </a:fld>
            <a:endParaRPr lang="en-US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681447"/>
              </p:ext>
            </p:extLst>
          </p:nvPr>
        </p:nvGraphicFramePr>
        <p:xfrm>
          <a:off x="1630710" y="905916"/>
          <a:ext cx="8280920" cy="55474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31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2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4486">
                <a:tc rowSpan="2">
                  <a:txBody>
                    <a:bodyPr/>
                    <a:lstStyle/>
                    <a:p>
                      <a:r>
                        <a:rPr lang="pl-PL" sz="1200" dirty="0"/>
                        <a:t>Lokalizacja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WYKSZTAŁCENIE*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POSIADANIE</a:t>
                      </a:r>
                      <a:r>
                        <a:rPr lang="pl-PL" sz="1200" baseline="0" dirty="0"/>
                        <a:t> DZIECI*</a:t>
                      </a:r>
                      <a:endParaRPr lang="pl-PL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150">
                <a:tc vMerge="1"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Podstawowe lub zasadnicze zawodowe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Średnie lub policealne</a:t>
                      </a:r>
                      <a:endParaRPr lang="pl-PL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Wyższe</a:t>
                      </a:r>
                      <a:endParaRPr lang="pl-PL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Posiada dzieci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Nie posiada dzieci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18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Bielsko-Biała - Stara Fabryka, n=23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18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Chorzów - Muzeum Hutnictwa, n=33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18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Czeladź -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GSW Elektrownia,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n=22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38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Czerwionka-Leszczyny - Leszczyny - Familoki,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=42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18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Częstochowa - Muzeum Historii Kolei, n=32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38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Gliwice - Nowe Gliwice, Oddział Odlewnictwa Artystycznego, n=72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38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Karchowice - Zabytkowa Stacja Wodociągowa Zawada, n=32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18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Katowice – </a:t>
                      </a:r>
                      <a:r>
                        <a:rPr lang="pl-PL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Giszowiec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n=31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718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Katowice - Muzeum Śląskie, n=97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18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Łaziska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Górne - Muzeum Energetyki, n=28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38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Tarnowskie Góry - Zabytkowa Kopalnia Srebra, n=32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18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Tychy - Muzeum Tyskich, n=33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18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Zabrze - Szyb Maciej, n=49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7188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Zabrze - Sztolnia Królowa Luiza Park 12c, n=88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17%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38%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45%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49%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51%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718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Żarki - Stary Młyn, n=22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718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Edycja 2017, N=636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478582" y="6453336"/>
            <a:ext cx="4104456" cy="18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i="1" dirty="0">
                <a:solidFill>
                  <a:schemeClr val="tx1"/>
                </a:solidFill>
              </a:rPr>
              <a:t>* Z wyłączeniem odmów odpowiedzi.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5556" y="-8982"/>
            <a:ext cx="10168161" cy="864000"/>
          </a:xfrm>
        </p:spPr>
        <p:txBody>
          <a:bodyPr/>
          <a:lstStyle/>
          <a:p>
            <a:r>
              <a:rPr lang="pl-PL" dirty="0"/>
              <a:t>Ocena sytuacji ekonomicznej i miejsce zamieszkania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6A9F-ABEE-4E01-A351-D37C88834EC4}" type="slidenum">
              <a:rPr lang="en-US" smtClean="0"/>
              <a:pPr/>
              <a:t>77</a:t>
            </a:fld>
            <a:endParaRPr lang="en-US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643600"/>
              </p:ext>
            </p:extLst>
          </p:nvPr>
        </p:nvGraphicFramePr>
        <p:xfrm>
          <a:off x="860247" y="1006040"/>
          <a:ext cx="9518777" cy="54917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58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9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3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8043">
                <a:tc rowSpan="2">
                  <a:txBody>
                    <a:bodyPr/>
                    <a:lstStyle/>
                    <a:p>
                      <a:r>
                        <a:rPr lang="pl-PL" sz="1200" dirty="0"/>
                        <a:t>Lokalizacja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SUBIEKTYWNA</a:t>
                      </a:r>
                      <a:r>
                        <a:rPr lang="pl-PL" sz="1200" baseline="0" dirty="0"/>
                        <a:t> OCENA SYTUACJI EKONOMICZNEJ*</a:t>
                      </a:r>
                      <a:endParaRPr lang="pl-PL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MIEJSCE ZAMIESZKANIA*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207">
                <a:tc vMerge="1"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Poniżej średniej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Średnia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Dobra lub bardzo dobra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Mieszkańcy tej samej miejscowości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Mieszkańcy innej miejscowości</a:t>
                      </a:r>
                      <a:endParaRPr lang="pl-PL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31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Bielsko-Biała - Stara Fabryka, n=23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31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Chorzów - Muzeum Hutnictwa, n=33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31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Czeladź -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GSW Elektrownia,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n=22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Czerwionka-Leszczyny - Leszczyny - Familoki,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=42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31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Częstochowa - Muzeum Historii Kolei, n=32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77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Gliwice - Nowe Gliwice, Oddział Odlewnictwa Artystycznego, n=72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771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Karchowice - Zabytkowa Stacja Wodociągowa Zawada, n=32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36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Katowice – </a:t>
                      </a:r>
                      <a:r>
                        <a:rPr lang="pl-PL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Giszowiec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n=31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36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Katowice - Muzeum Śląskie, n=97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31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Łaziska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Górne - Muzeum Energetyki, n=28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63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Tarnowskie Góry - Zabytkowa Kopalnia Srebra, n=32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31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Tychy - Muzeum Tyskich, n=33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318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Zabrze - Szyb Maciej, n=49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3362"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Zabrze - Sztolnia Królowa Luiza Park 12c, n=88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3%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24%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72%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28%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</a:rPr>
                        <a:t>72%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36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Żarki - Stary Młyn, n=22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362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Edycja 2017, N=636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478582" y="6453336"/>
            <a:ext cx="4104456" cy="18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900" i="1" dirty="0">
                <a:solidFill>
                  <a:schemeClr val="tx1"/>
                </a:solidFill>
              </a:rPr>
              <a:t>* Z wyłączeniem odmów odpowiedzi lub odpowiedzi „trudno powiedzieć”.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Profil uczestników </a:t>
            </a:r>
            <a:r>
              <a:rPr lang="pl-PL" dirty="0" err="1"/>
              <a:t>Industriady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6A9F-ABEE-4E01-A351-D37C88834EC4}" type="slidenum">
              <a:rPr lang="en-US" smtClean="0"/>
              <a:pPr/>
              <a:t>78</a:t>
            </a:fld>
            <a:endParaRPr lang="en-US" dirty="0"/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1C39DFA6-4BDE-4EA2-996C-D78ED11D9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796194"/>
              </p:ext>
            </p:extLst>
          </p:nvPr>
        </p:nvGraphicFramePr>
        <p:xfrm>
          <a:off x="3723284" y="1552248"/>
          <a:ext cx="5136761" cy="361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rostokąt 36">
            <a:extLst>
              <a:ext uri="{FF2B5EF4-FFF2-40B4-BE49-F238E27FC236}">
                <a16:creationId xmlns:a16="http://schemas.microsoft.com/office/drawing/2014/main" id="{4A951FBF-A8A3-4695-91B9-B961B96C0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500" y="3964934"/>
            <a:ext cx="2525135" cy="1707900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7" tIns="36004" rIns="72007" bIns="36004" anchor="ctr"/>
          <a:lstStyle/>
          <a:p>
            <a:pPr algn="ctr">
              <a:spcBef>
                <a:spcPts val="200"/>
              </a:spcBef>
              <a:buClr>
                <a:srgbClr val="333333"/>
              </a:buClr>
              <a:buSzPct val="90000"/>
              <a:defRPr/>
            </a:pP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Do udziału w </a:t>
            </a:r>
            <a:r>
              <a:rPr lang="pl-PL" sz="1000" dirty="0" err="1">
                <a:solidFill>
                  <a:schemeClr val="tx1">
                    <a:lumMod val="75000"/>
                  </a:schemeClr>
                </a:solidFill>
              </a:rPr>
              <a:t>Industriadzie</a:t>
            </a: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 zachęciły ich przygotowane atrakcje oraz konkretny punkt programu w danej lokalizacji. Najczęściej brali udział w wydarzeniach mających miejsce </a:t>
            </a:r>
          </a:p>
          <a:p>
            <a:pPr algn="ctr">
              <a:spcBef>
                <a:spcPts val="200"/>
              </a:spcBef>
              <a:buClr>
                <a:srgbClr val="333333"/>
              </a:buClr>
              <a:buSzPct val="90000"/>
              <a:defRPr/>
            </a:pP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po godzinie 17 i spędzili na </a:t>
            </a:r>
            <a:r>
              <a:rPr lang="pl-PL" sz="1000" dirty="0" err="1">
                <a:solidFill>
                  <a:schemeClr val="tx1">
                    <a:lumMod val="75000"/>
                  </a:schemeClr>
                </a:solidFill>
              </a:rPr>
              <a:t>Industriadzie</a:t>
            </a: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br>
              <a:rPr lang="pl-PL" sz="10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od 3 do 5 godzin. Charakterystyka grupy: kobiety w wieku 25-34 lata, wykształcenie </a:t>
            </a:r>
            <a:br>
              <a:rPr lang="pl-PL" sz="10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co najmniej średnie.</a:t>
            </a:r>
          </a:p>
        </p:txBody>
      </p:sp>
      <p:sp>
        <p:nvSpPr>
          <p:cNvPr id="10" name="Prostokąt 36">
            <a:extLst>
              <a:ext uri="{FF2B5EF4-FFF2-40B4-BE49-F238E27FC236}">
                <a16:creationId xmlns:a16="http://schemas.microsoft.com/office/drawing/2014/main" id="{150E1C57-A255-4289-9466-B3EF265A2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501" y="1784401"/>
            <a:ext cx="2525134" cy="1656184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7" tIns="36004" rIns="72007" bIns="36004" anchor="ctr"/>
          <a:lstStyle/>
          <a:p>
            <a:pPr algn="ctr">
              <a:spcBef>
                <a:spcPts val="200"/>
              </a:spcBef>
              <a:buClr>
                <a:srgbClr val="333333"/>
              </a:buClr>
              <a:buSzPct val="90000"/>
              <a:defRPr/>
            </a:pP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Główną motywacją udziału w </a:t>
            </a:r>
            <a:r>
              <a:rPr lang="pl-PL" sz="1000" dirty="0" err="1">
                <a:solidFill>
                  <a:schemeClr val="tx1">
                    <a:lumMod val="75000"/>
                  </a:schemeClr>
                </a:solidFill>
              </a:rPr>
              <a:t>Industriadzie</a:t>
            </a: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 była dla nich możliwość spędzenia czasu </a:t>
            </a:r>
            <a:br>
              <a:rPr lang="pl-PL" sz="10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z rodziną. Najczęściej brali udział </a:t>
            </a:r>
            <a:br>
              <a:rPr lang="pl-PL" sz="10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w wydarzeniach pomiędzy godziną </a:t>
            </a:r>
            <a:br>
              <a:rPr lang="pl-PL" sz="10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15 a 17. </a:t>
            </a:r>
            <a:br>
              <a:rPr lang="pl-PL" sz="10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Byli w towarzystwie dzieci. Charakterystyka grupy: kobiety w wieku 25-44 lata, wykształcenie wyższe.</a:t>
            </a:r>
          </a:p>
        </p:txBody>
      </p:sp>
      <p:sp>
        <p:nvSpPr>
          <p:cNvPr id="11" name="Prostokąt 36">
            <a:extLst>
              <a:ext uri="{FF2B5EF4-FFF2-40B4-BE49-F238E27FC236}">
                <a16:creationId xmlns:a16="http://schemas.microsoft.com/office/drawing/2014/main" id="{75A87759-7E2C-4E6C-B5EC-D915429C1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390" y="1784401"/>
            <a:ext cx="2088232" cy="2016224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7" tIns="36004" rIns="72007" bIns="36004" anchor="ctr"/>
          <a:lstStyle/>
          <a:p>
            <a:pPr algn="ctr">
              <a:spcBef>
                <a:spcPts val="200"/>
              </a:spcBef>
              <a:buClr>
                <a:srgbClr val="333333"/>
              </a:buClr>
              <a:buSzPct val="90000"/>
              <a:defRPr/>
            </a:pP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Wzięli udział w </a:t>
            </a:r>
            <a:r>
              <a:rPr lang="pl-PL" sz="1000" dirty="0" err="1">
                <a:solidFill>
                  <a:schemeClr val="tx1">
                    <a:lumMod val="75000"/>
                  </a:schemeClr>
                </a:solidFill>
              </a:rPr>
              <a:t>Industriadzie</a:t>
            </a: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br>
              <a:rPr lang="pl-PL" sz="10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ze względu na możliwość </a:t>
            </a:r>
            <a:br>
              <a:rPr lang="pl-PL" sz="10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poznania zabytków techniki. Nie przyszli w towarzystwie dzieci. Brali udział </a:t>
            </a:r>
            <a:br>
              <a:rPr lang="pl-PL" sz="10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w wydarzeniach najczęściej </a:t>
            </a:r>
            <a:br>
              <a:rPr lang="pl-PL" sz="10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do godziny 17. Charakterystyka grupy: osoby </a:t>
            </a:r>
            <a:br>
              <a:rPr lang="pl-PL" sz="10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w wieku 35-44 lata, wykształcenie wyższe, mieszkańcy innych miejscowości niż te, w których odbywały się imprezy.</a:t>
            </a:r>
          </a:p>
        </p:txBody>
      </p:sp>
      <p:sp>
        <p:nvSpPr>
          <p:cNvPr id="12" name="Prostokąt 36">
            <a:extLst>
              <a:ext uri="{FF2B5EF4-FFF2-40B4-BE49-F238E27FC236}">
                <a16:creationId xmlns:a16="http://schemas.microsoft.com/office/drawing/2014/main" id="{B306ED8B-C911-4253-BAEE-208983AD1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664" y="4134278"/>
            <a:ext cx="1921958" cy="205719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7" tIns="36004" rIns="72007" bIns="36004" anchor="ctr"/>
          <a:lstStyle/>
          <a:p>
            <a:pPr algn="ctr">
              <a:spcBef>
                <a:spcPts val="200"/>
              </a:spcBef>
              <a:buClr>
                <a:srgbClr val="333333"/>
              </a:buClr>
              <a:buSzPct val="90000"/>
              <a:defRPr/>
            </a:pP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Wzięli udział w </a:t>
            </a:r>
            <a:r>
              <a:rPr lang="pl-PL" sz="1000" dirty="0" err="1">
                <a:solidFill>
                  <a:schemeClr val="tx1">
                    <a:lumMod val="75000"/>
                  </a:schemeClr>
                </a:solidFill>
              </a:rPr>
              <a:t>Industriadzie</a:t>
            </a: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 namówieni przez rodzinę, znajomych oraz ze względu </a:t>
            </a:r>
            <a:br>
              <a:rPr lang="pl-PL" sz="10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na bliskość miejsca zamieszkania. Byli w towarzystwie dzieci. Najczęściej brali udział </a:t>
            </a:r>
            <a:br>
              <a:rPr lang="pl-PL" sz="10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w wydarzeniach pomiędzy godziną 17 a 19.</a:t>
            </a:r>
          </a:p>
          <a:p>
            <a:pPr algn="ctr">
              <a:spcBef>
                <a:spcPts val="200"/>
              </a:spcBef>
              <a:buClr>
                <a:srgbClr val="333333"/>
              </a:buClr>
              <a:buSzPct val="90000"/>
              <a:defRPr/>
            </a:pP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Charakterystyka grupy: kobiety, 35 lat i więcej, wykształcenie średnie lub policealne.</a:t>
            </a:r>
          </a:p>
        </p:txBody>
      </p:sp>
      <p:sp>
        <p:nvSpPr>
          <p:cNvPr id="13" name="Prostokąt 36">
            <a:extLst>
              <a:ext uri="{FF2B5EF4-FFF2-40B4-BE49-F238E27FC236}">
                <a16:creationId xmlns:a16="http://schemas.microsoft.com/office/drawing/2014/main" id="{BFA38D93-9022-4516-BA6F-ECE657870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5026" y="5115363"/>
            <a:ext cx="2669114" cy="1151756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2007" tIns="36004" rIns="72007" bIns="36004" anchor="ctr"/>
          <a:lstStyle/>
          <a:p>
            <a:pPr algn="ctr">
              <a:spcBef>
                <a:spcPts val="200"/>
              </a:spcBef>
              <a:buClr>
                <a:srgbClr val="333333"/>
              </a:buClr>
              <a:buSzPct val="90000"/>
              <a:defRPr/>
            </a:pPr>
            <a:r>
              <a:rPr lang="pl-PL" sz="1000" dirty="0">
                <a:solidFill>
                  <a:schemeClr val="tx1">
                    <a:lumMod val="75000"/>
                  </a:schemeClr>
                </a:solidFill>
              </a:rPr>
              <a:t>Jako powód udziału najczęściej wskazywali przypadek. Nie przyszli w towarzystwie dzieci. Najczęściej byli obecni do godziny 17. Charakterystyka grupy: osoby w wieku 45 lat </a:t>
            </a:r>
            <a:r>
              <a:rPr lang="pl-PL" sz="1000">
                <a:solidFill>
                  <a:schemeClr val="tx1">
                    <a:lumMod val="75000"/>
                  </a:schemeClr>
                </a:solidFill>
              </a:rPr>
              <a:t>i więcej.</a:t>
            </a:r>
            <a:endParaRPr lang="pl-PL" sz="1000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52B84AD6-0B31-4CD0-AAE2-F6A94B443E74}"/>
              </a:ext>
            </a:extLst>
          </p:cNvPr>
          <p:cNvCxnSpPr/>
          <p:nvPr/>
        </p:nvCxnSpPr>
        <p:spPr>
          <a:xfrm>
            <a:off x="4731636" y="1784401"/>
            <a:ext cx="427466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5656141A-97F3-44B1-AA66-749DB84DF4E5}"/>
              </a:ext>
            </a:extLst>
          </p:cNvPr>
          <p:cNvCxnSpPr/>
          <p:nvPr/>
        </p:nvCxnSpPr>
        <p:spPr>
          <a:xfrm flipH="1">
            <a:off x="7367812" y="2216449"/>
            <a:ext cx="383578" cy="3649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7EB428D0-ACB2-4161-9351-06C0BB295F1A}"/>
              </a:ext>
            </a:extLst>
          </p:cNvPr>
          <p:cNvCxnSpPr/>
          <p:nvPr/>
        </p:nvCxnSpPr>
        <p:spPr>
          <a:xfrm flipV="1">
            <a:off x="4731636" y="4448697"/>
            <a:ext cx="499474" cy="6666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A463082A-3B3E-44D7-A54C-C941F27CC829}"/>
              </a:ext>
            </a:extLst>
          </p:cNvPr>
          <p:cNvCxnSpPr/>
          <p:nvPr/>
        </p:nvCxnSpPr>
        <p:spPr>
          <a:xfrm flipH="1" flipV="1">
            <a:off x="7367812" y="4134278"/>
            <a:ext cx="478727" cy="717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6620AAA1-9872-4AE1-9BFE-6C541686B202}"/>
              </a:ext>
            </a:extLst>
          </p:cNvPr>
          <p:cNvCxnSpPr/>
          <p:nvPr/>
        </p:nvCxnSpPr>
        <p:spPr>
          <a:xfrm flipH="1" flipV="1">
            <a:off x="6527254" y="4638967"/>
            <a:ext cx="95413" cy="4599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4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0413" cy="6858000"/>
          </a:xfrm>
        </p:spPr>
      </p:pic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-17509" y="0"/>
            <a:ext cx="12207922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" name="Gruppieren 14"/>
          <p:cNvGrpSpPr/>
          <p:nvPr/>
        </p:nvGrpSpPr>
        <p:grpSpPr bwMode="gray">
          <a:xfrm>
            <a:off x="5303" y="1"/>
            <a:ext cx="7103318" cy="6858000"/>
            <a:chOff x="0" y="1"/>
            <a:chExt cx="5376126" cy="6858000"/>
          </a:xfrm>
        </p:grpSpPr>
        <p:sp>
          <p:nvSpPr>
            <p:cNvPr id="12" name="Freeform 7"/>
            <p:cNvSpPr>
              <a:spLocks/>
            </p:cNvSpPr>
            <p:nvPr/>
          </p:nvSpPr>
          <p:spPr bwMode="gray">
            <a:xfrm>
              <a:off x="0" y="1"/>
              <a:ext cx="1706757" cy="4760334"/>
            </a:xfrm>
            <a:custGeom>
              <a:avLst/>
              <a:gdLst>
                <a:gd name="T0" fmla="*/ 0 w 537"/>
                <a:gd name="T1" fmla="*/ 0 h 1495"/>
                <a:gd name="T2" fmla="*/ 0 w 537"/>
                <a:gd name="T3" fmla="*/ 1495 h 1495"/>
                <a:gd name="T4" fmla="*/ 537 w 537"/>
                <a:gd name="T5" fmla="*/ 0 h 1495"/>
                <a:gd name="T6" fmla="*/ 0 w 537"/>
                <a:gd name="T7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" h="1495">
                  <a:moveTo>
                    <a:pt x="0" y="0"/>
                  </a:moveTo>
                  <a:cubicBezTo>
                    <a:pt x="0" y="1495"/>
                    <a:pt x="0" y="1495"/>
                    <a:pt x="0" y="1495"/>
                  </a:cubicBezTo>
                  <a:cubicBezTo>
                    <a:pt x="145" y="986"/>
                    <a:pt x="355" y="424"/>
                    <a:pt x="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gray">
            <a:xfrm>
              <a:off x="1433422" y="1"/>
              <a:ext cx="3942704" cy="6858000"/>
            </a:xfrm>
            <a:custGeom>
              <a:avLst/>
              <a:gdLst>
                <a:gd name="T0" fmla="*/ 44 w 1240"/>
                <a:gd name="T1" fmla="*/ 2154 h 2154"/>
                <a:gd name="T2" fmla="*/ 335 w 1240"/>
                <a:gd name="T3" fmla="*/ 2154 h 2154"/>
                <a:gd name="T4" fmla="*/ 1240 w 1240"/>
                <a:gd name="T5" fmla="*/ 0 h 2154"/>
                <a:gd name="T6" fmla="*/ 273 w 1240"/>
                <a:gd name="T7" fmla="*/ 0 h 2154"/>
                <a:gd name="T8" fmla="*/ 44 w 1240"/>
                <a:gd name="T9" fmla="*/ 2154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0" h="2154">
                  <a:moveTo>
                    <a:pt x="44" y="2154"/>
                  </a:moveTo>
                  <a:cubicBezTo>
                    <a:pt x="335" y="2154"/>
                    <a:pt x="335" y="2154"/>
                    <a:pt x="335" y="2154"/>
                  </a:cubicBezTo>
                  <a:cubicBezTo>
                    <a:pt x="844" y="1456"/>
                    <a:pt x="1132" y="445"/>
                    <a:pt x="1240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66" y="549"/>
                    <a:pt x="0" y="1432"/>
                    <a:pt x="44" y="2154"/>
                  </a:cubicBezTo>
                  <a:close/>
                </a:path>
              </a:pathLst>
            </a:custGeom>
            <a:solidFill>
              <a:schemeClr val="accent3">
                <a:alpha val="27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gray">
            <a:xfrm>
              <a:off x="0" y="1"/>
              <a:ext cx="2301103" cy="6858000"/>
            </a:xfrm>
            <a:custGeom>
              <a:avLst/>
              <a:gdLst>
                <a:gd name="T0" fmla="*/ 495 w 724"/>
                <a:gd name="T1" fmla="*/ 2154 h 2154"/>
                <a:gd name="T2" fmla="*/ 724 w 724"/>
                <a:gd name="T3" fmla="*/ 0 h 2154"/>
                <a:gd name="T4" fmla="*/ 537 w 724"/>
                <a:gd name="T5" fmla="*/ 0 h 2154"/>
                <a:gd name="T6" fmla="*/ 0 w 724"/>
                <a:gd name="T7" fmla="*/ 1495 h 2154"/>
                <a:gd name="T8" fmla="*/ 0 w 724"/>
                <a:gd name="T9" fmla="*/ 2154 h 2154"/>
                <a:gd name="T10" fmla="*/ 495 w 724"/>
                <a:gd name="T11" fmla="*/ 2154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4" h="2154">
                  <a:moveTo>
                    <a:pt x="495" y="2154"/>
                  </a:moveTo>
                  <a:cubicBezTo>
                    <a:pt x="451" y="1432"/>
                    <a:pt x="617" y="549"/>
                    <a:pt x="724" y="0"/>
                  </a:cubicBezTo>
                  <a:cubicBezTo>
                    <a:pt x="537" y="0"/>
                    <a:pt x="537" y="0"/>
                    <a:pt x="537" y="0"/>
                  </a:cubicBezTo>
                  <a:cubicBezTo>
                    <a:pt x="355" y="424"/>
                    <a:pt x="145" y="986"/>
                    <a:pt x="0" y="1495"/>
                  </a:cubicBezTo>
                  <a:cubicBezTo>
                    <a:pt x="0" y="2154"/>
                    <a:pt x="0" y="2154"/>
                    <a:pt x="0" y="2154"/>
                  </a:cubicBezTo>
                  <a:lnTo>
                    <a:pt x="495" y="2154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1054646" y="4267036"/>
            <a:ext cx="9799200" cy="864000"/>
          </a:xfrm>
        </p:spPr>
        <p:txBody>
          <a:bodyPr/>
          <a:lstStyle/>
          <a:p>
            <a:r>
              <a:rPr lang="pl-PL" sz="4000" dirty="0"/>
              <a:t>INFORMACJE O RESPONDENTACH</a:t>
            </a:r>
            <a:endParaRPr lang="en-US" sz="400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 bwMode="gray">
          <a:xfrm>
            <a:off x="1054646" y="5229200"/>
            <a:ext cx="9799200" cy="542769"/>
          </a:xfrm>
        </p:spPr>
        <p:txBody>
          <a:bodyPr/>
          <a:lstStyle/>
          <a:p>
            <a:r>
              <a:rPr lang="pl-PL" sz="2800" dirty="0"/>
              <a:t> </a:t>
            </a:r>
            <a:endParaRPr lang="en-US" sz="2800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gray">
          <a:xfrm>
            <a:off x="10955308" y="415396"/>
            <a:ext cx="701067" cy="979911"/>
            <a:chOff x="5931" y="3167"/>
            <a:chExt cx="621" cy="868"/>
          </a:xfrm>
          <a:solidFill>
            <a:schemeClr val="bg1"/>
          </a:solidFill>
        </p:grpSpPr>
        <p:sp>
          <p:nvSpPr>
            <p:cNvPr id="17" name="Freeform 8"/>
            <p:cNvSpPr>
              <a:spLocks noEditPoints="1"/>
            </p:cNvSpPr>
            <p:nvPr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6A9F-ABEE-4E01-A351-D37C88834EC4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2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Najważniejsze ustalenia (2/</a:t>
            </a:r>
            <a:r>
              <a:rPr lang="pl-PL" dirty="0" err="1"/>
              <a:t>2</a:t>
            </a:r>
            <a:r>
              <a:rPr lang="pl-PL" dirty="0"/>
              <a:t>)</a:t>
            </a: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6A9F-ABEE-4E01-A351-D37C88834EC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35556" y="1557338"/>
            <a:ext cx="11103993" cy="288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l-PL" sz="1400" dirty="0"/>
              <a:t>Główne czynniki motywujące do udziału w </a:t>
            </a:r>
            <a:r>
              <a:rPr lang="pl-PL" sz="1400" dirty="0" err="1"/>
              <a:t>Industriadzie</a:t>
            </a:r>
            <a:r>
              <a:rPr lang="pl-PL" sz="1400" dirty="0"/>
              <a:t> to możliwość spędzenia ciekawie czasu z rodziną i znajomymi</a:t>
            </a:r>
            <a:br>
              <a:rPr lang="pl-PL" sz="1400" dirty="0"/>
            </a:br>
            <a:r>
              <a:rPr lang="pl-PL" sz="1400" dirty="0"/>
              <a:t>oraz przygotowane dodatkowe atrakcje, takie jak występy i warsztaty. </a:t>
            </a:r>
          </a:p>
          <a:p>
            <a:pPr marL="285750" indent="-285750" algn="just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l-PL" sz="1400" dirty="0"/>
              <a:t>Większość badanych podczas </a:t>
            </a:r>
            <a:r>
              <a:rPr lang="pl-PL" sz="1400" dirty="0" err="1" smtClean="0"/>
              <a:t>Industriady</a:t>
            </a:r>
            <a:r>
              <a:rPr lang="pl-PL" sz="1400" dirty="0" smtClean="0"/>
              <a:t> odwiedza </a:t>
            </a:r>
            <a:r>
              <a:rPr lang="pl-PL" sz="1400" dirty="0"/>
              <a:t>jeden lub dwa obiekty. Główne czynniki decydujące o wyborze odwiedzanego miejsca to program imprezy i bliskość miejsca zamieszkania. Uczestnicy wskazywali że do odwiedzenia większej liczby obiektów zachęciłby ich dłuższy czas otwarcia obiektów i więcej </a:t>
            </a:r>
            <a:r>
              <a:rPr lang="pl-PL" sz="1400" dirty="0" smtClean="0"/>
              <a:t>czasu wolnego </a:t>
            </a:r>
            <a:r>
              <a:rPr lang="pl-PL" sz="1400" dirty="0"/>
              <a:t>do dyspozycji w trakcie imprezy.</a:t>
            </a:r>
          </a:p>
          <a:p>
            <a:pPr marL="285750" indent="-285750" algn="just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l-PL" sz="1400" dirty="0"/>
              <a:t>Większość uczestników przyszła na </a:t>
            </a:r>
            <a:r>
              <a:rPr lang="pl-PL" sz="1400" dirty="0" err="1"/>
              <a:t>Industriadę</a:t>
            </a:r>
            <a:r>
              <a:rPr lang="pl-PL" sz="1400" dirty="0"/>
              <a:t> w towarzystwie rodziny lub partnera/partnerki. Coraz więcej osób przychodzi samotnie </a:t>
            </a:r>
            <a:br>
              <a:rPr lang="pl-PL" sz="1400" dirty="0"/>
            </a:br>
            <a:r>
              <a:rPr lang="pl-PL" sz="1400" dirty="0"/>
              <a:t>(w 2016r. – 6%, w 2017r. – 19%), zmniejsza się liczba osób które przychodzą ze swoimi znajomymi (w 2015 r – 27%, w 2017r. – 12%). </a:t>
            </a:r>
          </a:p>
          <a:p>
            <a:pPr marL="285750" indent="-285750" algn="just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pl-PL" sz="1400" dirty="0"/>
              <a:t>W porównaniu do poprzedniej edycji zmniejszyły się średnie wydatki uczestnika </a:t>
            </a:r>
            <a:r>
              <a:rPr lang="pl-PL" sz="1400" dirty="0" err="1"/>
              <a:t>Industriady</a:t>
            </a:r>
            <a:r>
              <a:rPr lang="pl-PL" sz="1400" dirty="0"/>
              <a:t>. Podczas tegorocznej edycji badani wydali średnio 26 zł, w 2016 </a:t>
            </a:r>
            <a:r>
              <a:rPr lang="pl-PL" sz="1400" dirty="0" smtClean="0"/>
              <a:t>roku </a:t>
            </a:r>
            <a:r>
              <a:rPr lang="pl-PL" sz="1400" dirty="0"/>
              <a:t>było to 34 zł.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200" dirty="0"/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745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Informacje o respondentach (</a:t>
            </a:r>
            <a:r>
              <a:rPr lang="pl-PL" dirty="0" smtClean="0"/>
              <a:t>1/4)</a:t>
            </a:r>
            <a:endParaRPr lang="pl-PL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80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598" y="1557339"/>
            <a:ext cx="4536504" cy="57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M1. Płeć.</a:t>
            </a:r>
          </a:p>
          <a:p>
            <a:pPr marL="0" indent="0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2017: N=636, wszyscy respondenci</a:t>
            </a: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.</a:t>
            </a:r>
          </a:p>
          <a:p>
            <a:pPr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05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239494" y="1557338"/>
            <a:ext cx="5688360" cy="51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S1. Do której z następujących grup  wiekowych Pan/i się zalicza?</a:t>
            </a:r>
          </a:p>
          <a:p>
            <a:pPr marL="0" indent="0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2017: N=636, wszyscy respondenci.</a:t>
            </a:r>
          </a:p>
          <a:p>
            <a:pPr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05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16004"/>
              </p:ext>
            </p:extLst>
          </p:nvPr>
        </p:nvGraphicFramePr>
        <p:xfrm>
          <a:off x="5231382" y="2132857"/>
          <a:ext cx="585487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1778366479"/>
              </p:ext>
            </p:extLst>
          </p:nvPr>
        </p:nvGraphicFramePr>
        <p:xfrm>
          <a:off x="1270670" y="1951180"/>
          <a:ext cx="2736304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81598" y="4145238"/>
            <a:ext cx="11057952" cy="4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M2. Jakie wykształcenie uzyskał/a Pan/i do tej pory?</a:t>
            </a:r>
          </a:p>
          <a:p>
            <a:pPr marL="0" indent="0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2017: N=636, wszyscy respondenci.</a:t>
            </a:r>
          </a:p>
          <a:p>
            <a:pPr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05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11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59913"/>
              </p:ext>
            </p:extLst>
          </p:nvPr>
        </p:nvGraphicFramePr>
        <p:xfrm>
          <a:off x="1825298" y="4797152"/>
          <a:ext cx="8446372" cy="1511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42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Informacje o respondentach (</a:t>
            </a:r>
            <a:r>
              <a:rPr lang="pl-PL" dirty="0" smtClean="0"/>
              <a:t>2/4)</a:t>
            </a:r>
            <a:endParaRPr lang="pl-PL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81</a:t>
            </a:fld>
            <a:endParaRPr lang="pl-PL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0590" y="1557339"/>
            <a:ext cx="11088960" cy="57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M5. Jaka jest Pana/Pani aktualna sytuacja zawodowa?</a:t>
            </a:r>
          </a:p>
          <a:p>
            <a:pPr marL="0" indent="0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2017: N=636, wszyscy respondenci.</a:t>
            </a:r>
          </a:p>
          <a:p>
            <a:pPr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05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004330"/>
              </p:ext>
            </p:extLst>
          </p:nvPr>
        </p:nvGraphicFramePr>
        <p:xfrm>
          <a:off x="1918742" y="2280715"/>
          <a:ext cx="7776864" cy="3596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944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Informacje o respondentach (</a:t>
            </a:r>
            <a:r>
              <a:rPr lang="pl-PL" dirty="0" smtClean="0"/>
              <a:t>3/4)</a:t>
            </a:r>
            <a:endParaRPr lang="pl-PL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82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590" y="1557339"/>
            <a:ext cx="11088960" cy="57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M4. Czy posiada Pan/i dzieci poniżej 18 roku życia? Jeśli tak, to ile?</a:t>
            </a:r>
          </a:p>
          <a:p>
            <a:pPr marL="0" indent="0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2017: N=636, wszyscy respondenci.</a:t>
            </a:r>
          </a:p>
        </p:txBody>
      </p:sp>
      <p:graphicFrame>
        <p:nvGraphicFramePr>
          <p:cNvPr id="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312580"/>
              </p:ext>
            </p:extLst>
          </p:nvPr>
        </p:nvGraphicFramePr>
        <p:xfrm>
          <a:off x="4057546" y="2277139"/>
          <a:ext cx="8446372" cy="141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0864" y="3717032"/>
            <a:ext cx="11088686" cy="47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M6. Jak Pan/i ocenia sytuację materialną swoją (swojej rodziny)?</a:t>
            </a:r>
          </a:p>
          <a:p>
            <a:pPr marL="0" indent="0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2017: N=636, wszyscy respondenci.</a:t>
            </a:r>
          </a:p>
          <a:p>
            <a:pPr eaLnBrk="1" hangingPunct="1">
              <a:lnSpc>
                <a:spcPts val="1600"/>
              </a:lnSpc>
              <a:buClr>
                <a:srgbClr val="C0C0C0"/>
              </a:buClr>
              <a:buSzPct val="80000"/>
              <a:buFont typeface="Webdings" pitchFamily="18" charset="2"/>
              <a:buChar char="g"/>
            </a:pPr>
            <a:endParaRPr lang="pl-PL" altLang="pl-PL" sz="105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675639"/>
              </p:ext>
            </p:extLst>
          </p:nvPr>
        </p:nvGraphicFramePr>
        <p:xfrm>
          <a:off x="1237710" y="4221088"/>
          <a:ext cx="9058879" cy="2102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193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Informacje o respondentach </a:t>
            </a:r>
            <a:r>
              <a:rPr lang="pl-PL" dirty="0" smtClean="0"/>
              <a:t>(</a:t>
            </a:r>
            <a:r>
              <a:rPr lang="pl-PL" dirty="0"/>
              <a:t>4</a:t>
            </a:r>
            <a:r>
              <a:rPr lang="pl-PL" dirty="0" smtClean="0"/>
              <a:t>/4)</a:t>
            </a:r>
            <a:endParaRPr lang="pl-PL" dirty="0"/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83</a:t>
            </a:fld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0590" y="1557339"/>
            <a:ext cx="11088960" cy="57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ts val="1600"/>
              </a:lnSpc>
              <a:buClr>
                <a:srgbClr val="F08A00"/>
              </a:buClr>
              <a:buSzPct val="80000"/>
            </a:pPr>
            <a:r>
              <a:rPr lang="pl-PL" altLang="pl-PL" sz="12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M7. W jakiej miejscowości Pan/i </a:t>
            </a:r>
            <a:r>
              <a:rPr lang="pl-PL" altLang="pl-PL" sz="12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mieszka?</a:t>
            </a:r>
            <a:endParaRPr lang="pl-PL" altLang="pl-PL" sz="12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marL="0" indent="0" eaLnBrk="1" hangingPunct="1">
              <a:lnSpc>
                <a:spcPts val="1600"/>
              </a:lnSpc>
              <a:buClr>
                <a:schemeClr val="bg1">
                  <a:lumMod val="50000"/>
                </a:schemeClr>
              </a:buClr>
              <a:buSzPct val="80000"/>
            </a:pPr>
            <a:r>
              <a:rPr lang="pl-PL" altLang="pl-PL" sz="1200" i="1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2017: N=636, wszyscy respondenci.</a:t>
            </a:r>
          </a:p>
        </p:txBody>
      </p:sp>
      <p:graphicFrame>
        <p:nvGraphicFramePr>
          <p:cNvPr id="8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004241"/>
              </p:ext>
            </p:extLst>
          </p:nvPr>
        </p:nvGraphicFramePr>
        <p:xfrm>
          <a:off x="1270671" y="2204864"/>
          <a:ext cx="669674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562400"/>
              </p:ext>
            </p:extLst>
          </p:nvPr>
        </p:nvGraphicFramePr>
        <p:xfrm>
          <a:off x="2134766" y="5085184"/>
          <a:ext cx="7634043" cy="993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247334" y="3356992"/>
            <a:ext cx="2554336" cy="144016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/>
          <a:p>
            <a:pPr>
              <a:buClr>
                <a:srgbClr val="FFC000"/>
              </a:buClr>
              <a:buSzPct val="50000"/>
              <a:defRPr/>
            </a:pPr>
            <a:r>
              <a:rPr lang="pl-PL" sz="900" dirty="0" smtClean="0">
                <a:solidFill>
                  <a:schemeClr val="tx1">
                    <a:lumMod val="75000"/>
                  </a:schemeClr>
                </a:solidFill>
              </a:rPr>
              <a:t>Inne miejscowości zamieszkania:</a:t>
            </a:r>
            <a:endParaRPr lang="pl-PL" sz="900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Clr>
                <a:srgbClr val="65873B"/>
              </a:buClr>
              <a:buSzPct val="50000"/>
              <a:buFont typeface="Webdings" pitchFamily="18" charset="2"/>
              <a:buChar char="g"/>
              <a:defRPr/>
            </a:pPr>
            <a:r>
              <a:rPr lang="pl-PL" sz="900" dirty="0">
                <a:solidFill>
                  <a:schemeClr val="tx1">
                    <a:lumMod val="75000"/>
                  </a:schemeClr>
                </a:solidFill>
              </a:rPr>
              <a:t>Czeladź</a:t>
            </a:r>
          </a:p>
          <a:p>
            <a:pPr marL="342900" indent="-342900">
              <a:buClr>
                <a:srgbClr val="65873B"/>
              </a:buClr>
              <a:buSzPct val="50000"/>
              <a:buFont typeface="Webdings" pitchFamily="18" charset="2"/>
              <a:buChar char="g"/>
              <a:defRPr/>
            </a:pPr>
            <a:r>
              <a:rPr lang="pl-PL" sz="900" dirty="0">
                <a:solidFill>
                  <a:schemeClr val="tx1">
                    <a:lumMod val="75000"/>
                  </a:schemeClr>
                </a:solidFill>
              </a:rPr>
              <a:t>Jaworzno</a:t>
            </a:r>
          </a:p>
          <a:p>
            <a:pPr marL="342900" indent="-342900">
              <a:buClr>
                <a:srgbClr val="65873B"/>
              </a:buClr>
              <a:buSzPct val="50000"/>
              <a:buFont typeface="Webdings" pitchFamily="18" charset="2"/>
              <a:buChar char="g"/>
              <a:defRPr/>
            </a:pPr>
            <a:r>
              <a:rPr lang="pl-PL" sz="900" dirty="0">
                <a:solidFill>
                  <a:schemeClr val="tx1">
                    <a:lumMod val="75000"/>
                  </a:schemeClr>
                </a:solidFill>
              </a:rPr>
              <a:t>Knurów</a:t>
            </a:r>
          </a:p>
          <a:p>
            <a:pPr marL="342900" indent="-342900">
              <a:buClr>
                <a:srgbClr val="65873B"/>
              </a:buClr>
              <a:buSzPct val="50000"/>
              <a:buFont typeface="Webdings" pitchFamily="18" charset="2"/>
              <a:buChar char="g"/>
              <a:defRPr/>
            </a:pPr>
            <a:r>
              <a:rPr lang="pl-PL" sz="900" dirty="0">
                <a:solidFill>
                  <a:schemeClr val="tx1">
                    <a:lumMod val="75000"/>
                  </a:schemeClr>
                </a:solidFill>
              </a:rPr>
              <a:t>Ruda Śląska</a:t>
            </a:r>
          </a:p>
          <a:p>
            <a:pPr marL="342900" indent="-342900">
              <a:buClr>
                <a:srgbClr val="65873B"/>
              </a:buClr>
              <a:buSzPct val="50000"/>
              <a:buFont typeface="Webdings" pitchFamily="18" charset="2"/>
              <a:buChar char="g"/>
              <a:defRPr/>
            </a:pPr>
            <a:r>
              <a:rPr lang="pl-PL" sz="900" dirty="0">
                <a:solidFill>
                  <a:schemeClr val="tx1">
                    <a:lumMod val="75000"/>
                  </a:schemeClr>
                </a:solidFill>
              </a:rPr>
              <a:t>Rybnik</a:t>
            </a:r>
          </a:p>
          <a:p>
            <a:pPr marL="342900" indent="-342900">
              <a:buClr>
                <a:srgbClr val="65873B"/>
              </a:buClr>
              <a:buSzPct val="50000"/>
              <a:buFont typeface="Webdings" pitchFamily="18" charset="2"/>
              <a:buChar char="g"/>
              <a:defRPr/>
            </a:pPr>
            <a:r>
              <a:rPr lang="pl-PL" sz="900" dirty="0">
                <a:solidFill>
                  <a:schemeClr val="tx1">
                    <a:lumMod val="75000"/>
                  </a:schemeClr>
                </a:solidFill>
              </a:rPr>
              <a:t>Siemianowice Śląskie</a:t>
            </a:r>
          </a:p>
          <a:p>
            <a:pPr marL="342900" indent="-342900">
              <a:buClr>
                <a:srgbClr val="65873B"/>
              </a:buClr>
              <a:buSzPct val="50000"/>
              <a:buFont typeface="Webdings" pitchFamily="18" charset="2"/>
              <a:buChar char="g"/>
              <a:defRPr/>
            </a:pPr>
            <a:r>
              <a:rPr lang="pl-PL" sz="900" dirty="0">
                <a:solidFill>
                  <a:schemeClr val="tx1">
                    <a:lumMod val="75000"/>
                  </a:schemeClr>
                </a:solidFill>
              </a:rPr>
              <a:t>Wrocław</a:t>
            </a:r>
          </a:p>
          <a:p>
            <a:pPr marL="342900" indent="-342900">
              <a:buClr>
                <a:srgbClr val="65873B"/>
              </a:buClr>
              <a:buSzPct val="50000"/>
              <a:buFont typeface="Webdings" pitchFamily="18" charset="2"/>
              <a:buChar char="g"/>
              <a:defRPr/>
            </a:pPr>
            <a:r>
              <a:rPr lang="pl-PL" sz="900" dirty="0">
                <a:solidFill>
                  <a:schemeClr val="tx1">
                    <a:lumMod val="75000"/>
                  </a:schemeClr>
                </a:solidFill>
              </a:rPr>
              <a:t>Zawiercie</a:t>
            </a:r>
          </a:p>
          <a:p>
            <a:pPr marL="342900" indent="-342900">
              <a:buClr>
                <a:srgbClr val="65873B"/>
              </a:buClr>
              <a:buSzPct val="50000"/>
              <a:buFont typeface="Webdings" pitchFamily="18" charset="2"/>
              <a:buChar char="g"/>
              <a:defRPr/>
            </a:pPr>
            <a:r>
              <a:rPr lang="pl-PL" sz="900" dirty="0">
                <a:solidFill>
                  <a:schemeClr val="tx1">
                    <a:lumMod val="75000"/>
                  </a:schemeClr>
                </a:solidFill>
              </a:rPr>
              <a:t>Żory</a:t>
            </a:r>
          </a:p>
        </p:txBody>
      </p:sp>
    </p:spTree>
    <p:extLst>
      <p:ext uri="{BB962C8B-B14F-4D97-AF65-F5344CB8AC3E}">
        <p14:creationId xmlns:p14="http://schemas.microsoft.com/office/powerpoint/2010/main" val="356267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0" y="1"/>
            <a:ext cx="12207922" cy="6858000"/>
            <a:chOff x="0" y="1"/>
            <a:chExt cx="12207922" cy="6858000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gray">
            <a:xfrm>
              <a:off x="0" y="1"/>
              <a:ext cx="12207922" cy="6858000"/>
            </a:xfrm>
            <a:prstGeom prst="rect">
              <a:avLst/>
            </a:prstGeom>
            <a:gradFill>
              <a:gsLst>
                <a:gs pos="100000">
                  <a:schemeClr val="tx2">
                    <a:lumMod val="75000"/>
                  </a:schemeClr>
                </a:gs>
                <a:gs pos="52000">
                  <a:schemeClr val="tx2">
                    <a:alpha val="75000"/>
                  </a:schemeClr>
                </a:gs>
              </a:gsLst>
              <a:lin ang="0" scaled="1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1" name="Gruppieren 1"/>
            <p:cNvGrpSpPr/>
            <p:nvPr/>
          </p:nvGrpSpPr>
          <p:grpSpPr>
            <a:xfrm>
              <a:off x="0" y="1"/>
              <a:ext cx="5272309" cy="6858000"/>
              <a:chOff x="0" y="1"/>
              <a:chExt cx="5272309" cy="6858000"/>
            </a:xfrm>
          </p:grpSpPr>
          <p:sp>
            <p:nvSpPr>
              <p:cNvPr id="12" name="Freeform 7"/>
              <p:cNvSpPr>
                <a:spLocks/>
              </p:cNvSpPr>
              <p:nvPr/>
            </p:nvSpPr>
            <p:spPr bwMode="gray">
              <a:xfrm>
                <a:off x="0" y="1"/>
                <a:ext cx="1706757" cy="4760334"/>
              </a:xfrm>
              <a:custGeom>
                <a:avLst/>
                <a:gdLst>
                  <a:gd name="T0" fmla="*/ 0 w 537"/>
                  <a:gd name="T1" fmla="*/ 0 h 1495"/>
                  <a:gd name="T2" fmla="*/ 0 w 537"/>
                  <a:gd name="T3" fmla="*/ 1495 h 1495"/>
                  <a:gd name="T4" fmla="*/ 537 w 537"/>
                  <a:gd name="T5" fmla="*/ 0 h 1495"/>
                  <a:gd name="T6" fmla="*/ 0 w 537"/>
                  <a:gd name="T7" fmla="*/ 0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7" h="1495">
                    <a:moveTo>
                      <a:pt x="0" y="0"/>
                    </a:moveTo>
                    <a:cubicBezTo>
                      <a:pt x="0" y="1495"/>
                      <a:pt x="0" y="1495"/>
                      <a:pt x="0" y="1495"/>
                    </a:cubicBezTo>
                    <a:cubicBezTo>
                      <a:pt x="145" y="986"/>
                      <a:pt x="355" y="424"/>
                      <a:pt x="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  <a:alpha val="70000"/>
                </a:schemeClr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>
                <a:off x="0" y="1"/>
                <a:ext cx="2301103" cy="6858000"/>
              </a:xfrm>
              <a:custGeom>
                <a:avLst/>
                <a:gdLst>
                  <a:gd name="T0" fmla="*/ 495 w 724"/>
                  <a:gd name="T1" fmla="*/ 2154 h 2154"/>
                  <a:gd name="T2" fmla="*/ 724 w 724"/>
                  <a:gd name="T3" fmla="*/ 0 h 2154"/>
                  <a:gd name="T4" fmla="*/ 537 w 724"/>
                  <a:gd name="T5" fmla="*/ 0 h 2154"/>
                  <a:gd name="T6" fmla="*/ 0 w 724"/>
                  <a:gd name="T7" fmla="*/ 1495 h 2154"/>
                  <a:gd name="T8" fmla="*/ 0 w 724"/>
                  <a:gd name="T9" fmla="*/ 2154 h 2154"/>
                  <a:gd name="T10" fmla="*/ 495 w 724"/>
                  <a:gd name="T11" fmla="*/ 2154 h 2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4" h="2154">
                    <a:moveTo>
                      <a:pt x="495" y="2154"/>
                    </a:moveTo>
                    <a:cubicBezTo>
                      <a:pt x="451" y="1432"/>
                      <a:pt x="617" y="549"/>
                      <a:pt x="724" y="0"/>
                    </a:cubicBezTo>
                    <a:cubicBezTo>
                      <a:pt x="537" y="0"/>
                      <a:pt x="537" y="0"/>
                      <a:pt x="537" y="0"/>
                    </a:cubicBezTo>
                    <a:cubicBezTo>
                      <a:pt x="355" y="424"/>
                      <a:pt x="145" y="986"/>
                      <a:pt x="0" y="1495"/>
                    </a:cubicBezTo>
                    <a:cubicBezTo>
                      <a:pt x="0" y="2154"/>
                      <a:pt x="0" y="2154"/>
                      <a:pt x="0" y="2154"/>
                    </a:cubicBezTo>
                    <a:lnTo>
                      <a:pt x="495" y="2154"/>
                    </a:lnTo>
                    <a:close/>
                  </a:path>
                </a:pathLst>
              </a:custGeom>
              <a:solidFill>
                <a:schemeClr val="accent6">
                  <a:alpha val="70000"/>
                </a:schemeClr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gray">
              <a:xfrm>
                <a:off x="1846734" y="1"/>
                <a:ext cx="3425575" cy="6858000"/>
              </a:xfrm>
              <a:custGeom>
                <a:avLst/>
                <a:gdLst>
                  <a:gd name="T0" fmla="*/ 44 w 1240"/>
                  <a:gd name="T1" fmla="*/ 2154 h 2154"/>
                  <a:gd name="T2" fmla="*/ 335 w 1240"/>
                  <a:gd name="T3" fmla="*/ 2154 h 2154"/>
                  <a:gd name="T4" fmla="*/ 1240 w 1240"/>
                  <a:gd name="T5" fmla="*/ 0 h 2154"/>
                  <a:gd name="T6" fmla="*/ 273 w 1240"/>
                  <a:gd name="T7" fmla="*/ 0 h 2154"/>
                  <a:gd name="T8" fmla="*/ 44 w 1240"/>
                  <a:gd name="T9" fmla="*/ 2154 h 2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0" h="2154">
                    <a:moveTo>
                      <a:pt x="44" y="2154"/>
                    </a:moveTo>
                    <a:cubicBezTo>
                      <a:pt x="335" y="2154"/>
                      <a:pt x="335" y="2154"/>
                      <a:pt x="335" y="2154"/>
                    </a:cubicBezTo>
                    <a:cubicBezTo>
                      <a:pt x="844" y="1456"/>
                      <a:pt x="1132" y="445"/>
                      <a:pt x="1240" y="0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166" y="549"/>
                      <a:pt x="0" y="1432"/>
                      <a:pt x="44" y="2154"/>
                    </a:cubicBezTo>
                    <a:close/>
                  </a:path>
                </a:pathLst>
              </a:custGeom>
              <a:solidFill>
                <a:schemeClr val="tx2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gray">
              <a:xfrm>
                <a:off x="982638" y="1"/>
                <a:ext cx="3744416" cy="6858000"/>
              </a:xfrm>
              <a:custGeom>
                <a:avLst/>
                <a:gdLst>
                  <a:gd name="T0" fmla="*/ 44 w 1240"/>
                  <a:gd name="T1" fmla="*/ 2154 h 2154"/>
                  <a:gd name="T2" fmla="*/ 335 w 1240"/>
                  <a:gd name="T3" fmla="*/ 2154 h 2154"/>
                  <a:gd name="T4" fmla="*/ 1240 w 1240"/>
                  <a:gd name="T5" fmla="*/ 0 h 2154"/>
                  <a:gd name="T6" fmla="*/ 273 w 1240"/>
                  <a:gd name="T7" fmla="*/ 0 h 2154"/>
                  <a:gd name="T8" fmla="*/ 44 w 1240"/>
                  <a:gd name="T9" fmla="*/ 2154 h 2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0" h="2154">
                    <a:moveTo>
                      <a:pt x="44" y="2154"/>
                    </a:moveTo>
                    <a:cubicBezTo>
                      <a:pt x="335" y="2154"/>
                      <a:pt x="335" y="2154"/>
                      <a:pt x="335" y="2154"/>
                    </a:cubicBezTo>
                    <a:cubicBezTo>
                      <a:pt x="844" y="1456"/>
                      <a:pt x="1132" y="445"/>
                      <a:pt x="1240" y="0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166" y="549"/>
                      <a:pt x="0" y="1432"/>
                      <a:pt x="44" y="2154"/>
                    </a:cubicBezTo>
                    <a:close/>
                  </a:path>
                </a:pathLst>
              </a:custGeom>
              <a:solidFill>
                <a:schemeClr val="accent3">
                  <a:alpha val="70000"/>
                </a:schemeClr>
              </a:solidFill>
              <a:ln w="12700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" name="Group 5"/>
          <p:cNvGrpSpPr>
            <a:grpSpLocks noChangeAspect="1"/>
          </p:cNvGrpSpPr>
          <p:nvPr/>
        </p:nvGrpSpPr>
        <p:grpSpPr bwMode="gray">
          <a:xfrm>
            <a:off x="1918742" y="1557338"/>
            <a:ext cx="3143319" cy="4282203"/>
            <a:chOff x="5931" y="3167"/>
            <a:chExt cx="621" cy="846"/>
          </a:xfrm>
          <a:solidFill>
            <a:schemeClr val="bg1"/>
          </a:solidFill>
          <a:effectLst/>
        </p:grpSpPr>
        <p:sp>
          <p:nvSpPr>
            <p:cNvPr id="7" name="Freeform 8"/>
            <p:cNvSpPr>
              <a:spLocks noEditPoints="1"/>
            </p:cNvSpPr>
            <p:nvPr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gray">
            <a:xfrm>
              <a:off x="5940" y="3962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2" name="Rechteck 1"/>
          <p:cNvSpPr/>
          <p:nvPr/>
        </p:nvSpPr>
        <p:spPr bwMode="gray">
          <a:xfrm>
            <a:off x="6023198" y="1480716"/>
            <a:ext cx="495385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+mj-lt"/>
              </a:rPr>
              <a:t>ARC Rynek i Opinia Sp. z o. o.</a:t>
            </a:r>
            <a:br>
              <a:rPr lang="pl-PL" sz="2400" b="1" dirty="0">
                <a:solidFill>
                  <a:schemeClr val="bg1"/>
                </a:solidFill>
                <a:latin typeface="+mj-lt"/>
              </a:rPr>
            </a:br>
            <a:r>
              <a:rPr lang="pl-PL" sz="2400" dirty="0">
                <a:solidFill>
                  <a:schemeClr val="bg1"/>
                </a:solidFill>
                <a:latin typeface="+mj-lt"/>
              </a:rPr>
              <a:t>ul. Juliusza Słowackiego 12</a:t>
            </a:r>
            <a:br>
              <a:rPr lang="pl-PL" sz="2400" dirty="0">
                <a:solidFill>
                  <a:schemeClr val="bg1"/>
                </a:solidFill>
                <a:latin typeface="+mj-lt"/>
              </a:rPr>
            </a:br>
            <a:r>
              <a:rPr lang="pl-PL" sz="2400" dirty="0">
                <a:solidFill>
                  <a:schemeClr val="bg1"/>
                </a:solidFill>
                <a:latin typeface="+mj-lt"/>
              </a:rPr>
              <a:t>01-627 Warszawa</a:t>
            </a:r>
            <a:br>
              <a:rPr lang="pl-PL" sz="2400" dirty="0">
                <a:solidFill>
                  <a:schemeClr val="bg1"/>
                </a:solidFill>
                <a:latin typeface="+mj-lt"/>
              </a:rPr>
            </a:br>
            <a:r>
              <a:rPr lang="pl-PL" sz="2400" dirty="0">
                <a:solidFill>
                  <a:schemeClr val="bg1"/>
                </a:solidFill>
                <a:latin typeface="+mj-lt"/>
              </a:rPr>
              <a:t>tel.: +48 22 584 85 00</a:t>
            </a:r>
            <a:br>
              <a:rPr lang="pl-PL" sz="2400" dirty="0">
                <a:solidFill>
                  <a:schemeClr val="bg1"/>
                </a:solidFill>
                <a:latin typeface="+mj-lt"/>
              </a:rPr>
            </a:br>
            <a:r>
              <a:rPr lang="pl-PL" sz="2400" dirty="0">
                <a:solidFill>
                  <a:schemeClr val="bg1"/>
                </a:solidFill>
                <a:latin typeface="+mj-lt"/>
              </a:rPr>
              <a:t>fax.: +48 22 584 85 01</a:t>
            </a:r>
          </a:p>
          <a:p>
            <a:r>
              <a:rPr lang="pl-PL" sz="2400" dirty="0">
                <a:solidFill>
                  <a:schemeClr val="bg1"/>
                </a:solidFill>
                <a:latin typeface="+mj-lt"/>
              </a:rPr>
              <a:t>agnieszka.doktorska@arc.com.pl 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10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334567" y="0"/>
            <a:ext cx="11855846" cy="6858000"/>
          </a:xfrm>
        </p:spPr>
      </p:pic>
      <p:sp>
        <p:nvSpPr>
          <p:cNvPr id="11" name="Rectangle 6"/>
          <p:cNvSpPr>
            <a:spLocks noChangeArrowheads="1"/>
          </p:cNvSpPr>
          <p:nvPr/>
        </p:nvSpPr>
        <p:spPr bwMode="gray">
          <a:xfrm>
            <a:off x="0" y="0"/>
            <a:ext cx="12207922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" name="Gruppieren 14"/>
          <p:cNvGrpSpPr/>
          <p:nvPr/>
        </p:nvGrpSpPr>
        <p:grpSpPr bwMode="gray">
          <a:xfrm>
            <a:off x="5303" y="1"/>
            <a:ext cx="7103318" cy="6858000"/>
            <a:chOff x="0" y="1"/>
            <a:chExt cx="5376126" cy="6858000"/>
          </a:xfrm>
        </p:grpSpPr>
        <p:sp>
          <p:nvSpPr>
            <p:cNvPr id="12" name="Freeform 7"/>
            <p:cNvSpPr>
              <a:spLocks/>
            </p:cNvSpPr>
            <p:nvPr/>
          </p:nvSpPr>
          <p:spPr bwMode="gray">
            <a:xfrm>
              <a:off x="0" y="1"/>
              <a:ext cx="1706757" cy="4760334"/>
            </a:xfrm>
            <a:custGeom>
              <a:avLst/>
              <a:gdLst>
                <a:gd name="T0" fmla="*/ 0 w 537"/>
                <a:gd name="T1" fmla="*/ 0 h 1495"/>
                <a:gd name="T2" fmla="*/ 0 w 537"/>
                <a:gd name="T3" fmla="*/ 1495 h 1495"/>
                <a:gd name="T4" fmla="*/ 537 w 537"/>
                <a:gd name="T5" fmla="*/ 0 h 1495"/>
                <a:gd name="T6" fmla="*/ 0 w 537"/>
                <a:gd name="T7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" h="1495">
                  <a:moveTo>
                    <a:pt x="0" y="0"/>
                  </a:moveTo>
                  <a:cubicBezTo>
                    <a:pt x="0" y="1495"/>
                    <a:pt x="0" y="1495"/>
                    <a:pt x="0" y="1495"/>
                  </a:cubicBezTo>
                  <a:cubicBezTo>
                    <a:pt x="145" y="986"/>
                    <a:pt x="355" y="424"/>
                    <a:pt x="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gray">
            <a:xfrm>
              <a:off x="1433422" y="1"/>
              <a:ext cx="3942704" cy="6858000"/>
            </a:xfrm>
            <a:custGeom>
              <a:avLst/>
              <a:gdLst>
                <a:gd name="T0" fmla="*/ 44 w 1240"/>
                <a:gd name="T1" fmla="*/ 2154 h 2154"/>
                <a:gd name="T2" fmla="*/ 335 w 1240"/>
                <a:gd name="T3" fmla="*/ 2154 h 2154"/>
                <a:gd name="T4" fmla="*/ 1240 w 1240"/>
                <a:gd name="T5" fmla="*/ 0 h 2154"/>
                <a:gd name="T6" fmla="*/ 273 w 1240"/>
                <a:gd name="T7" fmla="*/ 0 h 2154"/>
                <a:gd name="T8" fmla="*/ 44 w 1240"/>
                <a:gd name="T9" fmla="*/ 2154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0" h="2154">
                  <a:moveTo>
                    <a:pt x="44" y="2154"/>
                  </a:moveTo>
                  <a:cubicBezTo>
                    <a:pt x="335" y="2154"/>
                    <a:pt x="335" y="2154"/>
                    <a:pt x="335" y="2154"/>
                  </a:cubicBezTo>
                  <a:cubicBezTo>
                    <a:pt x="844" y="1456"/>
                    <a:pt x="1132" y="445"/>
                    <a:pt x="1240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66" y="549"/>
                    <a:pt x="0" y="1432"/>
                    <a:pt x="44" y="2154"/>
                  </a:cubicBezTo>
                  <a:close/>
                </a:path>
              </a:pathLst>
            </a:custGeom>
            <a:solidFill>
              <a:schemeClr val="accent3">
                <a:alpha val="27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gray">
            <a:xfrm>
              <a:off x="0" y="1"/>
              <a:ext cx="2301103" cy="6858000"/>
            </a:xfrm>
            <a:custGeom>
              <a:avLst/>
              <a:gdLst>
                <a:gd name="T0" fmla="*/ 495 w 724"/>
                <a:gd name="T1" fmla="*/ 2154 h 2154"/>
                <a:gd name="T2" fmla="*/ 724 w 724"/>
                <a:gd name="T3" fmla="*/ 0 h 2154"/>
                <a:gd name="T4" fmla="*/ 537 w 724"/>
                <a:gd name="T5" fmla="*/ 0 h 2154"/>
                <a:gd name="T6" fmla="*/ 0 w 724"/>
                <a:gd name="T7" fmla="*/ 1495 h 2154"/>
                <a:gd name="T8" fmla="*/ 0 w 724"/>
                <a:gd name="T9" fmla="*/ 2154 h 2154"/>
                <a:gd name="T10" fmla="*/ 495 w 724"/>
                <a:gd name="T11" fmla="*/ 2154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4" h="2154">
                  <a:moveTo>
                    <a:pt x="495" y="2154"/>
                  </a:moveTo>
                  <a:cubicBezTo>
                    <a:pt x="451" y="1432"/>
                    <a:pt x="617" y="549"/>
                    <a:pt x="724" y="0"/>
                  </a:cubicBezTo>
                  <a:cubicBezTo>
                    <a:pt x="537" y="0"/>
                    <a:pt x="537" y="0"/>
                    <a:pt x="537" y="0"/>
                  </a:cubicBezTo>
                  <a:cubicBezTo>
                    <a:pt x="355" y="424"/>
                    <a:pt x="145" y="986"/>
                    <a:pt x="0" y="1495"/>
                  </a:cubicBezTo>
                  <a:cubicBezTo>
                    <a:pt x="0" y="2154"/>
                    <a:pt x="0" y="2154"/>
                    <a:pt x="0" y="2154"/>
                  </a:cubicBezTo>
                  <a:lnTo>
                    <a:pt x="495" y="2154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1054646" y="4267036"/>
            <a:ext cx="9799200" cy="864000"/>
          </a:xfrm>
        </p:spPr>
        <p:txBody>
          <a:bodyPr/>
          <a:lstStyle/>
          <a:p>
            <a:r>
              <a:rPr lang="pl-PL" sz="4000" dirty="0"/>
              <a:t>WYNIKI SZCZEGÓŁOWE </a:t>
            </a:r>
            <a:endParaRPr lang="en-US" sz="400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 bwMode="gray">
          <a:xfrm>
            <a:off x="1054646" y="5229200"/>
            <a:ext cx="9799200" cy="542769"/>
          </a:xfrm>
        </p:spPr>
        <p:txBody>
          <a:bodyPr/>
          <a:lstStyle/>
          <a:p>
            <a:r>
              <a:rPr lang="pl-PL" sz="2800" dirty="0"/>
              <a:t> </a:t>
            </a:r>
            <a:endParaRPr lang="en-US" sz="2800" dirty="0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gray">
          <a:xfrm>
            <a:off x="10955308" y="415396"/>
            <a:ext cx="701067" cy="979911"/>
            <a:chOff x="5931" y="3167"/>
            <a:chExt cx="621" cy="868"/>
          </a:xfrm>
          <a:solidFill>
            <a:schemeClr val="bg1"/>
          </a:solidFill>
        </p:grpSpPr>
        <p:sp>
          <p:nvSpPr>
            <p:cNvPr id="17" name="Freeform 8"/>
            <p:cNvSpPr>
              <a:spLocks noEditPoints="1"/>
            </p:cNvSpPr>
            <p:nvPr/>
          </p:nvSpPr>
          <p:spPr bwMode="gray">
            <a:xfrm>
              <a:off x="5931" y="3826"/>
              <a:ext cx="618" cy="121"/>
            </a:xfrm>
            <a:custGeom>
              <a:avLst/>
              <a:gdLst>
                <a:gd name="T0" fmla="*/ 47 w 204"/>
                <a:gd name="T1" fmla="*/ 10 h 40"/>
                <a:gd name="T2" fmla="*/ 50 w 204"/>
                <a:gd name="T3" fmla="*/ 10 h 40"/>
                <a:gd name="T4" fmla="*/ 53 w 204"/>
                <a:gd name="T5" fmla="*/ 15 h 40"/>
                <a:gd name="T6" fmla="*/ 53 w 204"/>
                <a:gd name="T7" fmla="*/ 16 h 40"/>
                <a:gd name="T8" fmla="*/ 13 w 204"/>
                <a:gd name="T9" fmla="*/ 16 h 40"/>
                <a:gd name="T10" fmla="*/ 4 w 204"/>
                <a:gd name="T11" fmla="*/ 19 h 40"/>
                <a:gd name="T12" fmla="*/ 0 w 204"/>
                <a:gd name="T13" fmla="*/ 28 h 40"/>
                <a:gd name="T14" fmla="*/ 4 w 204"/>
                <a:gd name="T15" fmla="*/ 36 h 40"/>
                <a:gd name="T16" fmla="*/ 13 w 204"/>
                <a:gd name="T17" fmla="*/ 40 h 40"/>
                <a:gd name="T18" fmla="*/ 65 w 204"/>
                <a:gd name="T19" fmla="*/ 40 h 40"/>
                <a:gd name="T20" fmla="*/ 65 w 204"/>
                <a:gd name="T21" fmla="*/ 16 h 40"/>
                <a:gd name="T22" fmla="*/ 64 w 204"/>
                <a:gd name="T23" fmla="*/ 9 h 40"/>
                <a:gd name="T24" fmla="*/ 61 w 204"/>
                <a:gd name="T25" fmla="*/ 4 h 40"/>
                <a:gd name="T26" fmla="*/ 50 w 204"/>
                <a:gd name="T27" fmla="*/ 0 h 40"/>
                <a:gd name="T28" fmla="*/ 3 w 204"/>
                <a:gd name="T29" fmla="*/ 0 h 40"/>
                <a:gd name="T30" fmla="*/ 3 w 204"/>
                <a:gd name="T31" fmla="*/ 10 h 40"/>
                <a:gd name="T32" fmla="*/ 47 w 204"/>
                <a:gd name="T33" fmla="*/ 10 h 40"/>
                <a:gd name="T34" fmla="*/ 16 w 204"/>
                <a:gd name="T35" fmla="*/ 30 h 40"/>
                <a:gd name="T36" fmla="*/ 12 w 204"/>
                <a:gd name="T37" fmla="*/ 27 h 40"/>
                <a:gd name="T38" fmla="*/ 16 w 204"/>
                <a:gd name="T39" fmla="*/ 24 h 40"/>
                <a:gd name="T40" fmla="*/ 53 w 204"/>
                <a:gd name="T41" fmla="*/ 24 h 40"/>
                <a:gd name="T42" fmla="*/ 53 w 204"/>
                <a:gd name="T43" fmla="*/ 30 h 40"/>
                <a:gd name="T44" fmla="*/ 16 w 204"/>
                <a:gd name="T45" fmla="*/ 30 h 40"/>
                <a:gd name="T46" fmla="*/ 122 w 204"/>
                <a:gd name="T47" fmla="*/ 16 h 40"/>
                <a:gd name="T48" fmla="*/ 134 w 204"/>
                <a:gd name="T49" fmla="*/ 16 h 40"/>
                <a:gd name="T50" fmla="*/ 134 w 204"/>
                <a:gd name="T51" fmla="*/ 12 h 40"/>
                <a:gd name="T52" fmla="*/ 131 w 204"/>
                <a:gd name="T53" fmla="*/ 4 h 40"/>
                <a:gd name="T54" fmla="*/ 120 w 204"/>
                <a:gd name="T55" fmla="*/ 0 h 40"/>
                <a:gd name="T56" fmla="*/ 77 w 204"/>
                <a:gd name="T57" fmla="*/ 0 h 40"/>
                <a:gd name="T58" fmla="*/ 77 w 204"/>
                <a:gd name="T59" fmla="*/ 40 h 40"/>
                <a:gd name="T60" fmla="*/ 89 w 204"/>
                <a:gd name="T61" fmla="*/ 40 h 40"/>
                <a:gd name="T62" fmla="*/ 89 w 204"/>
                <a:gd name="T63" fmla="*/ 10 h 40"/>
                <a:gd name="T64" fmla="*/ 118 w 204"/>
                <a:gd name="T65" fmla="*/ 10 h 40"/>
                <a:gd name="T66" fmla="*/ 121 w 204"/>
                <a:gd name="T67" fmla="*/ 11 h 40"/>
                <a:gd name="T68" fmla="*/ 122 w 204"/>
                <a:gd name="T69" fmla="*/ 14 h 40"/>
                <a:gd name="T70" fmla="*/ 122 w 204"/>
                <a:gd name="T71" fmla="*/ 16 h 40"/>
                <a:gd name="T72" fmla="*/ 163 w 204"/>
                <a:gd name="T73" fmla="*/ 0 h 40"/>
                <a:gd name="T74" fmla="*/ 149 w 204"/>
                <a:gd name="T75" fmla="*/ 6 h 40"/>
                <a:gd name="T76" fmla="*/ 144 w 204"/>
                <a:gd name="T77" fmla="*/ 20 h 40"/>
                <a:gd name="T78" fmla="*/ 149 w 204"/>
                <a:gd name="T79" fmla="*/ 34 h 40"/>
                <a:gd name="T80" fmla="*/ 163 w 204"/>
                <a:gd name="T81" fmla="*/ 40 h 40"/>
                <a:gd name="T82" fmla="*/ 204 w 204"/>
                <a:gd name="T83" fmla="*/ 40 h 40"/>
                <a:gd name="T84" fmla="*/ 204 w 204"/>
                <a:gd name="T85" fmla="*/ 30 h 40"/>
                <a:gd name="T86" fmla="*/ 164 w 204"/>
                <a:gd name="T87" fmla="*/ 30 h 40"/>
                <a:gd name="T88" fmla="*/ 158 w 204"/>
                <a:gd name="T89" fmla="*/ 27 h 40"/>
                <a:gd name="T90" fmla="*/ 156 w 204"/>
                <a:gd name="T91" fmla="*/ 20 h 40"/>
                <a:gd name="T92" fmla="*/ 158 w 204"/>
                <a:gd name="T93" fmla="*/ 13 h 40"/>
                <a:gd name="T94" fmla="*/ 164 w 204"/>
                <a:gd name="T95" fmla="*/ 10 h 40"/>
                <a:gd name="T96" fmla="*/ 204 w 204"/>
                <a:gd name="T97" fmla="*/ 10 h 40"/>
                <a:gd name="T98" fmla="*/ 204 w 204"/>
                <a:gd name="T99" fmla="*/ 0 h 40"/>
                <a:gd name="T100" fmla="*/ 163 w 204"/>
                <a:gd name="T10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4" h="40">
                  <a:moveTo>
                    <a:pt x="47" y="10"/>
                  </a:moveTo>
                  <a:cubicBezTo>
                    <a:pt x="48" y="10"/>
                    <a:pt x="49" y="10"/>
                    <a:pt x="50" y="10"/>
                  </a:cubicBezTo>
                  <a:cubicBezTo>
                    <a:pt x="52" y="11"/>
                    <a:pt x="53" y="12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9" y="16"/>
                    <a:pt x="6" y="17"/>
                    <a:pt x="4" y="19"/>
                  </a:cubicBezTo>
                  <a:cubicBezTo>
                    <a:pt x="1" y="21"/>
                    <a:pt x="0" y="24"/>
                    <a:pt x="0" y="28"/>
                  </a:cubicBezTo>
                  <a:cubicBezTo>
                    <a:pt x="0" y="31"/>
                    <a:pt x="1" y="34"/>
                    <a:pt x="4" y="36"/>
                  </a:cubicBezTo>
                  <a:cubicBezTo>
                    <a:pt x="6" y="38"/>
                    <a:pt x="9" y="40"/>
                    <a:pt x="13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3"/>
                    <a:pt x="65" y="11"/>
                    <a:pt x="64" y="9"/>
                  </a:cubicBezTo>
                  <a:cubicBezTo>
                    <a:pt x="64" y="7"/>
                    <a:pt x="63" y="6"/>
                    <a:pt x="61" y="4"/>
                  </a:cubicBezTo>
                  <a:cubicBezTo>
                    <a:pt x="58" y="2"/>
                    <a:pt x="54" y="0"/>
                    <a:pt x="5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47" y="10"/>
                  </a:lnTo>
                  <a:close/>
                  <a:moveTo>
                    <a:pt x="16" y="30"/>
                  </a:moveTo>
                  <a:cubicBezTo>
                    <a:pt x="13" y="30"/>
                    <a:pt x="12" y="29"/>
                    <a:pt x="12" y="27"/>
                  </a:cubicBezTo>
                  <a:cubicBezTo>
                    <a:pt x="12" y="25"/>
                    <a:pt x="13" y="24"/>
                    <a:pt x="16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16" y="30"/>
                  </a:lnTo>
                  <a:close/>
                  <a:moveTo>
                    <a:pt x="122" y="16"/>
                  </a:move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4" y="9"/>
                    <a:pt x="133" y="7"/>
                    <a:pt x="131" y="4"/>
                  </a:cubicBezTo>
                  <a:cubicBezTo>
                    <a:pt x="128" y="2"/>
                    <a:pt x="125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118" y="10"/>
                    <a:pt x="118" y="10"/>
                    <a:pt x="118" y="10"/>
                  </a:cubicBezTo>
                  <a:cubicBezTo>
                    <a:pt x="119" y="10"/>
                    <a:pt x="120" y="11"/>
                    <a:pt x="121" y="11"/>
                  </a:cubicBezTo>
                  <a:cubicBezTo>
                    <a:pt x="122" y="12"/>
                    <a:pt x="122" y="13"/>
                    <a:pt x="122" y="14"/>
                  </a:cubicBezTo>
                  <a:lnTo>
                    <a:pt x="122" y="16"/>
                  </a:lnTo>
                  <a:close/>
                  <a:moveTo>
                    <a:pt x="163" y="0"/>
                  </a:moveTo>
                  <a:cubicBezTo>
                    <a:pt x="157" y="0"/>
                    <a:pt x="152" y="2"/>
                    <a:pt x="149" y="6"/>
                  </a:cubicBezTo>
                  <a:cubicBezTo>
                    <a:pt x="145" y="9"/>
                    <a:pt x="144" y="14"/>
                    <a:pt x="144" y="20"/>
                  </a:cubicBezTo>
                  <a:cubicBezTo>
                    <a:pt x="144" y="26"/>
                    <a:pt x="145" y="31"/>
                    <a:pt x="149" y="34"/>
                  </a:cubicBezTo>
                  <a:cubicBezTo>
                    <a:pt x="152" y="38"/>
                    <a:pt x="157" y="40"/>
                    <a:pt x="163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1" y="30"/>
                    <a:pt x="159" y="29"/>
                    <a:pt x="158" y="27"/>
                  </a:cubicBezTo>
                  <a:cubicBezTo>
                    <a:pt x="157" y="25"/>
                    <a:pt x="156" y="23"/>
                    <a:pt x="156" y="20"/>
                  </a:cubicBezTo>
                  <a:cubicBezTo>
                    <a:pt x="156" y="17"/>
                    <a:pt x="157" y="15"/>
                    <a:pt x="158" y="13"/>
                  </a:cubicBezTo>
                  <a:cubicBezTo>
                    <a:pt x="159" y="11"/>
                    <a:pt x="161" y="10"/>
                    <a:pt x="164" y="10"/>
                  </a:cubicBezTo>
                  <a:cubicBezTo>
                    <a:pt x="204" y="10"/>
                    <a:pt x="204" y="10"/>
                    <a:pt x="204" y="10"/>
                  </a:cubicBezTo>
                  <a:cubicBezTo>
                    <a:pt x="204" y="0"/>
                    <a:pt x="204" y="0"/>
                    <a:pt x="204" y="0"/>
                  </a:cubicBezTo>
                  <a:lnTo>
                    <a:pt x="1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gray">
            <a:xfrm>
              <a:off x="5940" y="3984"/>
              <a:ext cx="609" cy="51"/>
            </a:xfrm>
            <a:custGeom>
              <a:avLst/>
              <a:gdLst>
                <a:gd name="T0" fmla="*/ 13 w 201"/>
                <a:gd name="T1" fmla="*/ 5 h 17"/>
                <a:gd name="T2" fmla="*/ 3 w 201"/>
                <a:gd name="T3" fmla="*/ 13 h 17"/>
                <a:gd name="T4" fmla="*/ 11 w 201"/>
                <a:gd name="T5" fmla="*/ 7 h 17"/>
                <a:gd name="T6" fmla="*/ 16 w 201"/>
                <a:gd name="T7" fmla="*/ 15 h 17"/>
                <a:gd name="T8" fmla="*/ 33 w 201"/>
                <a:gd name="T9" fmla="*/ 13 h 17"/>
                <a:gd name="T10" fmla="*/ 20 w 201"/>
                <a:gd name="T11" fmla="*/ 11 h 17"/>
                <a:gd name="T12" fmla="*/ 16 w 201"/>
                <a:gd name="T13" fmla="*/ 4 h 17"/>
                <a:gd name="T14" fmla="*/ 30 w 201"/>
                <a:gd name="T15" fmla="*/ 13 h 17"/>
                <a:gd name="T16" fmla="*/ 50 w 201"/>
                <a:gd name="T17" fmla="*/ 5 h 17"/>
                <a:gd name="T18" fmla="*/ 39 w 201"/>
                <a:gd name="T19" fmla="*/ 13 h 17"/>
                <a:gd name="T20" fmla="*/ 48 w 201"/>
                <a:gd name="T21" fmla="*/ 13 h 17"/>
                <a:gd name="T22" fmla="*/ 68 w 201"/>
                <a:gd name="T23" fmla="*/ 9 h 17"/>
                <a:gd name="T24" fmla="*/ 57 w 201"/>
                <a:gd name="T25" fmla="*/ 6 h 17"/>
                <a:gd name="T26" fmla="*/ 58 w 201"/>
                <a:gd name="T27" fmla="*/ 4 h 17"/>
                <a:gd name="T28" fmla="*/ 58 w 201"/>
                <a:gd name="T29" fmla="*/ 13 h 17"/>
                <a:gd name="T30" fmla="*/ 57 w 201"/>
                <a:gd name="T31" fmla="*/ 10 h 17"/>
                <a:gd name="T32" fmla="*/ 88 w 201"/>
                <a:gd name="T33" fmla="*/ 13 h 17"/>
                <a:gd name="T34" fmla="*/ 83 w 201"/>
                <a:gd name="T35" fmla="*/ 10 h 17"/>
                <a:gd name="T36" fmla="*/ 71 w 201"/>
                <a:gd name="T37" fmla="*/ 0 h 17"/>
                <a:gd name="T38" fmla="*/ 81 w 201"/>
                <a:gd name="T39" fmla="*/ 7 h 17"/>
                <a:gd name="T40" fmla="*/ 86 w 201"/>
                <a:gd name="T41" fmla="*/ 4 h 17"/>
                <a:gd name="T42" fmla="*/ 102 w 201"/>
                <a:gd name="T43" fmla="*/ 4 h 17"/>
                <a:gd name="T44" fmla="*/ 105 w 201"/>
                <a:gd name="T45" fmla="*/ 0 h 17"/>
                <a:gd name="T46" fmla="*/ 105 w 201"/>
                <a:gd name="T47" fmla="*/ 0 h 17"/>
                <a:gd name="T48" fmla="*/ 120 w 201"/>
                <a:gd name="T49" fmla="*/ 12 h 17"/>
                <a:gd name="T50" fmla="*/ 135 w 201"/>
                <a:gd name="T51" fmla="*/ 10 h 17"/>
                <a:gd name="T52" fmla="*/ 123 w 201"/>
                <a:gd name="T53" fmla="*/ 3 h 17"/>
                <a:gd name="T54" fmla="*/ 132 w 201"/>
                <a:gd name="T55" fmla="*/ 6 h 17"/>
                <a:gd name="T56" fmla="*/ 131 w 201"/>
                <a:gd name="T57" fmla="*/ 11 h 17"/>
                <a:gd name="T58" fmla="*/ 122 w 201"/>
                <a:gd name="T59" fmla="*/ 7 h 17"/>
                <a:gd name="T60" fmla="*/ 138 w 201"/>
                <a:gd name="T61" fmla="*/ 17 h 17"/>
                <a:gd name="T62" fmla="*/ 152 w 201"/>
                <a:gd name="T63" fmla="*/ 12 h 17"/>
                <a:gd name="T64" fmla="*/ 138 w 201"/>
                <a:gd name="T65" fmla="*/ 4 h 17"/>
                <a:gd name="T66" fmla="*/ 151 w 201"/>
                <a:gd name="T67" fmla="*/ 7 h 17"/>
                <a:gd name="T68" fmla="*/ 140 w 201"/>
                <a:gd name="T69" fmla="*/ 11 h 17"/>
                <a:gd name="T70" fmla="*/ 160 w 201"/>
                <a:gd name="T71" fmla="*/ 13 h 17"/>
                <a:gd name="T72" fmla="*/ 157 w 201"/>
                <a:gd name="T73" fmla="*/ 3 h 17"/>
                <a:gd name="T74" fmla="*/ 177 w 201"/>
                <a:gd name="T75" fmla="*/ 13 h 17"/>
                <a:gd name="T76" fmla="*/ 162 w 201"/>
                <a:gd name="T77" fmla="*/ 4 h 17"/>
                <a:gd name="T78" fmla="*/ 174 w 201"/>
                <a:gd name="T79" fmla="*/ 6 h 17"/>
                <a:gd name="T80" fmla="*/ 180 w 201"/>
                <a:gd name="T81" fmla="*/ 4 h 17"/>
                <a:gd name="T82" fmla="*/ 183 w 201"/>
                <a:gd name="T83" fmla="*/ 0 h 17"/>
                <a:gd name="T84" fmla="*/ 183 w 201"/>
                <a:gd name="T85" fmla="*/ 0 h 17"/>
                <a:gd name="T86" fmla="*/ 199 w 201"/>
                <a:gd name="T87" fmla="*/ 7 h 17"/>
                <a:gd name="T88" fmla="*/ 187 w 201"/>
                <a:gd name="T89" fmla="*/ 12 h 17"/>
                <a:gd name="T90" fmla="*/ 201 w 201"/>
                <a:gd name="T91" fmla="*/ 6 h 17"/>
                <a:gd name="T92" fmla="*/ 186 w 201"/>
                <a:gd name="T93" fmla="*/ 6 h 17"/>
                <a:gd name="T94" fmla="*/ 190 w 201"/>
                <a:gd name="T9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1" h="17">
                  <a:moveTo>
                    <a:pt x="11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1" y="7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29" y="14"/>
                    <a:pt x="29" y="15"/>
                    <a:pt x="29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1" y="17"/>
                    <a:pt x="32" y="16"/>
                  </a:cubicBezTo>
                  <a:cubicBezTo>
                    <a:pt x="32" y="15"/>
                    <a:pt x="33" y="14"/>
                    <a:pt x="33" y="1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7" y="12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  <a:moveTo>
                    <a:pt x="48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8" y="6"/>
                    <a:pt x="48" y="7"/>
                  </a:cubicBezTo>
                  <a:lnTo>
                    <a:pt x="48" y="13"/>
                  </a:lnTo>
                  <a:close/>
                  <a:moveTo>
                    <a:pt x="57" y="10"/>
                  </a:moveTo>
                  <a:cubicBezTo>
                    <a:pt x="57" y="10"/>
                    <a:pt x="57" y="10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7"/>
                    <a:pt x="57" y="6"/>
                    <a:pt x="57" y="6"/>
                  </a:cubicBezTo>
                  <a:cubicBezTo>
                    <a:pt x="57" y="6"/>
                    <a:pt x="58" y="6"/>
                    <a:pt x="5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5" y="4"/>
                    <a:pt x="55" y="5"/>
                  </a:cubicBezTo>
                  <a:cubicBezTo>
                    <a:pt x="54" y="6"/>
                    <a:pt x="54" y="7"/>
                    <a:pt x="54" y="8"/>
                  </a:cubicBezTo>
                  <a:cubicBezTo>
                    <a:pt x="54" y="10"/>
                    <a:pt x="54" y="11"/>
                    <a:pt x="55" y="12"/>
                  </a:cubicBezTo>
                  <a:cubicBezTo>
                    <a:pt x="55" y="13"/>
                    <a:pt x="57" y="13"/>
                    <a:pt x="5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7" y="11"/>
                    <a:pt x="57" y="10"/>
                  </a:cubicBezTo>
                  <a:moveTo>
                    <a:pt x="84" y="7"/>
                  </a:moveTo>
                  <a:cubicBezTo>
                    <a:pt x="85" y="7"/>
                    <a:pt x="86" y="8"/>
                    <a:pt x="86" y="8"/>
                  </a:cubicBezTo>
                  <a:cubicBezTo>
                    <a:pt x="88" y="9"/>
                    <a:pt x="88" y="10"/>
                    <a:pt x="88" y="12"/>
                  </a:cubicBezTo>
                  <a:cubicBezTo>
                    <a:pt x="88" y="12"/>
                    <a:pt x="88" y="13"/>
                    <a:pt x="88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3"/>
                    <a:pt x="85" y="12"/>
                    <a:pt x="85" y="12"/>
                  </a:cubicBezTo>
                  <a:cubicBezTo>
                    <a:pt x="85" y="11"/>
                    <a:pt x="85" y="11"/>
                    <a:pt x="85" y="10"/>
                  </a:cubicBezTo>
                  <a:cubicBezTo>
                    <a:pt x="85" y="10"/>
                    <a:pt x="84" y="10"/>
                    <a:pt x="83" y="1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7"/>
                    <a:pt x="82" y="7"/>
                    <a:pt x="83" y="7"/>
                  </a:cubicBezTo>
                  <a:cubicBezTo>
                    <a:pt x="83" y="6"/>
                    <a:pt x="84" y="6"/>
                    <a:pt x="84" y="5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7"/>
                    <a:pt x="85" y="7"/>
                    <a:pt x="84" y="7"/>
                  </a:cubicBezTo>
                  <a:close/>
                  <a:moveTo>
                    <a:pt x="105" y="4"/>
                  </a:moveTo>
                  <a:cubicBezTo>
                    <a:pt x="102" y="4"/>
                    <a:pt x="102" y="4"/>
                    <a:pt x="102" y="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5" y="13"/>
                    <a:pt x="105" y="13"/>
                    <a:pt x="105" y="13"/>
                  </a:cubicBezTo>
                  <a:lnTo>
                    <a:pt x="105" y="4"/>
                  </a:lnTo>
                  <a:close/>
                  <a:moveTo>
                    <a:pt x="105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05" y="0"/>
                  </a:lnTo>
                  <a:close/>
                  <a:moveTo>
                    <a:pt x="120" y="4"/>
                  </a:moveTo>
                  <a:cubicBezTo>
                    <a:pt x="119" y="5"/>
                    <a:pt x="119" y="6"/>
                    <a:pt x="119" y="7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11"/>
                    <a:pt x="119" y="11"/>
                    <a:pt x="120" y="12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3" y="13"/>
                    <a:pt x="133" y="13"/>
                    <a:pt x="134" y="12"/>
                  </a:cubicBezTo>
                  <a:cubicBezTo>
                    <a:pt x="135" y="11"/>
                    <a:pt x="135" y="11"/>
                    <a:pt x="135" y="10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6"/>
                    <a:pt x="135" y="5"/>
                    <a:pt x="134" y="4"/>
                  </a:cubicBezTo>
                  <a:cubicBezTo>
                    <a:pt x="133" y="4"/>
                    <a:pt x="133" y="3"/>
                    <a:pt x="132" y="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3"/>
                    <a:pt x="121" y="4"/>
                    <a:pt x="120" y="4"/>
                  </a:cubicBezTo>
                  <a:moveTo>
                    <a:pt x="123" y="6"/>
                  </a:moveTo>
                  <a:cubicBezTo>
                    <a:pt x="131" y="6"/>
                    <a:pt x="131" y="6"/>
                    <a:pt x="131" y="6"/>
                  </a:cubicBezTo>
                  <a:cubicBezTo>
                    <a:pt x="131" y="6"/>
                    <a:pt x="131" y="6"/>
                    <a:pt x="132" y="6"/>
                  </a:cubicBezTo>
                  <a:cubicBezTo>
                    <a:pt x="132" y="6"/>
                    <a:pt x="132" y="7"/>
                    <a:pt x="132" y="7"/>
                  </a:cubicBezTo>
                  <a:cubicBezTo>
                    <a:pt x="132" y="9"/>
                    <a:pt x="132" y="9"/>
                    <a:pt x="132" y="9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11"/>
                    <a:pt x="123" y="11"/>
                    <a:pt x="122" y="10"/>
                  </a:cubicBezTo>
                  <a:cubicBezTo>
                    <a:pt x="122" y="10"/>
                    <a:pt x="122" y="10"/>
                    <a:pt x="122" y="9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122" y="7"/>
                    <a:pt x="122" y="6"/>
                    <a:pt x="122" y="6"/>
                  </a:cubicBezTo>
                  <a:cubicBezTo>
                    <a:pt x="123" y="6"/>
                    <a:pt x="123" y="6"/>
                    <a:pt x="123" y="6"/>
                  </a:cubicBezTo>
                  <a:moveTo>
                    <a:pt x="138" y="4"/>
                  </a:moveTo>
                  <a:cubicBezTo>
                    <a:pt x="138" y="17"/>
                    <a:pt x="138" y="17"/>
                    <a:pt x="138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1" y="13"/>
                    <a:pt x="151" y="13"/>
                    <a:pt x="152" y="12"/>
                  </a:cubicBezTo>
                  <a:cubicBezTo>
                    <a:pt x="153" y="12"/>
                    <a:pt x="154" y="10"/>
                    <a:pt x="154" y="8"/>
                  </a:cubicBezTo>
                  <a:cubicBezTo>
                    <a:pt x="154" y="7"/>
                    <a:pt x="154" y="6"/>
                    <a:pt x="154" y="6"/>
                  </a:cubicBezTo>
                  <a:cubicBezTo>
                    <a:pt x="153" y="4"/>
                    <a:pt x="152" y="4"/>
                    <a:pt x="150" y="4"/>
                  </a:cubicBezTo>
                  <a:lnTo>
                    <a:pt x="138" y="4"/>
                  </a:lnTo>
                  <a:close/>
                  <a:moveTo>
                    <a:pt x="140" y="11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50" y="6"/>
                    <a:pt x="150" y="6"/>
                    <a:pt x="151" y="7"/>
                  </a:cubicBezTo>
                  <a:cubicBezTo>
                    <a:pt x="151" y="7"/>
                    <a:pt x="151" y="8"/>
                    <a:pt x="151" y="8"/>
                  </a:cubicBezTo>
                  <a:cubicBezTo>
                    <a:pt x="151" y="9"/>
                    <a:pt x="151" y="10"/>
                    <a:pt x="151" y="10"/>
                  </a:cubicBezTo>
                  <a:cubicBezTo>
                    <a:pt x="150" y="10"/>
                    <a:pt x="150" y="11"/>
                    <a:pt x="149" y="11"/>
                  </a:cubicBezTo>
                  <a:lnTo>
                    <a:pt x="140" y="11"/>
                  </a:lnTo>
                  <a:close/>
                  <a:moveTo>
                    <a:pt x="160" y="4"/>
                  </a:moveTo>
                  <a:cubicBezTo>
                    <a:pt x="157" y="4"/>
                    <a:pt x="157" y="4"/>
                    <a:pt x="157" y="4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60" y="13"/>
                    <a:pt x="160" y="13"/>
                    <a:pt x="160" y="13"/>
                  </a:cubicBezTo>
                  <a:lnTo>
                    <a:pt x="160" y="4"/>
                  </a:lnTo>
                  <a:close/>
                  <a:moveTo>
                    <a:pt x="16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60" y="3"/>
                    <a:pt x="160" y="3"/>
                    <a:pt x="160" y="3"/>
                  </a:cubicBezTo>
                  <a:lnTo>
                    <a:pt x="160" y="0"/>
                  </a:lnTo>
                  <a:close/>
                  <a:moveTo>
                    <a:pt x="175" y="13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6"/>
                    <a:pt x="177" y="5"/>
                    <a:pt x="177" y="5"/>
                  </a:cubicBezTo>
                  <a:cubicBezTo>
                    <a:pt x="176" y="4"/>
                    <a:pt x="175" y="4"/>
                    <a:pt x="174" y="4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6"/>
                    <a:pt x="165" y="6"/>
                    <a:pt x="165" y="6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4" y="6"/>
                    <a:pt x="175" y="6"/>
                    <a:pt x="175" y="7"/>
                  </a:cubicBezTo>
                  <a:lnTo>
                    <a:pt x="175" y="13"/>
                  </a:lnTo>
                  <a:close/>
                  <a:moveTo>
                    <a:pt x="183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3" y="13"/>
                    <a:pt x="183" y="13"/>
                    <a:pt x="183" y="13"/>
                  </a:cubicBezTo>
                  <a:lnTo>
                    <a:pt x="183" y="4"/>
                  </a:lnTo>
                  <a:close/>
                  <a:moveTo>
                    <a:pt x="183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3" y="3"/>
                    <a:pt x="183" y="3"/>
                    <a:pt x="183" y="3"/>
                  </a:cubicBezTo>
                  <a:lnTo>
                    <a:pt x="183" y="0"/>
                  </a:lnTo>
                  <a:close/>
                  <a:moveTo>
                    <a:pt x="197" y="6"/>
                  </a:moveTo>
                  <a:cubicBezTo>
                    <a:pt x="197" y="6"/>
                    <a:pt x="198" y="6"/>
                    <a:pt x="198" y="6"/>
                  </a:cubicBezTo>
                  <a:cubicBezTo>
                    <a:pt x="198" y="6"/>
                    <a:pt x="199" y="7"/>
                    <a:pt x="199" y="7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189" y="7"/>
                    <a:pt x="189" y="7"/>
                    <a:pt x="189" y="7"/>
                  </a:cubicBezTo>
                  <a:cubicBezTo>
                    <a:pt x="188" y="7"/>
                    <a:pt x="187" y="8"/>
                    <a:pt x="187" y="8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6" y="11"/>
                    <a:pt x="186" y="12"/>
                    <a:pt x="187" y="12"/>
                  </a:cubicBezTo>
                  <a:cubicBezTo>
                    <a:pt x="187" y="13"/>
                    <a:pt x="188" y="13"/>
                    <a:pt x="189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1" y="7"/>
                    <a:pt x="201" y="7"/>
                    <a:pt x="201" y="7"/>
                  </a:cubicBezTo>
                  <a:cubicBezTo>
                    <a:pt x="201" y="7"/>
                    <a:pt x="201" y="6"/>
                    <a:pt x="201" y="6"/>
                  </a:cubicBezTo>
                  <a:cubicBezTo>
                    <a:pt x="201" y="5"/>
                    <a:pt x="201" y="5"/>
                    <a:pt x="200" y="5"/>
                  </a:cubicBezTo>
                  <a:cubicBezTo>
                    <a:pt x="200" y="4"/>
                    <a:pt x="199" y="4"/>
                    <a:pt x="198" y="4"/>
                  </a:cubicBezTo>
                  <a:cubicBezTo>
                    <a:pt x="186" y="4"/>
                    <a:pt x="186" y="4"/>
                    <a:pt x="186" y="4"/>
                  </a:cubicBezTo>
                  <a:cubicBezTo>
                    <a:pt x="186" y="6"/>
                    <a:pt x="186" y="6"/>
                    <a:pt x="186" y="6"/>
                  </a:cubicBezTo>
                  <a:lnTo>
                    <a:pt x="197" y="6"/>
                  </a:lnTo>
                  <a:close/>
                  <a:moveTo>
                    <a:pt x="190" y="11"/>
                  </a:moveTo>
                  <a:cubicBezTo>
                    <a:pt x="189" y="11"/>
                    <a:pt x="189" y="11"/>
                    <a:pt x="189" y="10"/>
                  </a:cubicBezTo>
                  <a:cubicBezTo>
                    <a:pt x="189" y="10"/>
                    <a:pt x="189" y="9"/>
                    <a:pt x="190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11"/>
                    <a:pt x="199" y="11"/>
                    <a:pt x="199" y="11"/>
                  </a:cubicBezTo>
                  <a:lnTo>
                    <a:pt x="19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gray">
            <a:xfrm>
              <a:off x="5940" y="3167"/>
              <a:ext cx="612" cy="605"/>
            </a:xfrm>
            <a:custGeom>
              <a:avLst/>
              <a:gdLst>
                <a:gd name="T0" fmla="*/ 197 w 202"/>
                <a:gd name="T1" fmla="*/ 5 h 200"/>
                <a:gd name="T2" fmla="*/ 183 w 202"/>
                <a:gd name="T3" fmla="*/ 0 h 200"/>
                <a:gd name="T4" fmla="*/ 143 w 202"/>
                <a:gd name="T5" fmla="*/ 0 h 200"/>
                <a:gd name="T6" fmla="*/ 59 w 202"/>
                <a:gd name="T7" fmla="*/ 0 h 200"/>
                <a:gd name="T8" fmla="*/ 18 w 202"/>
                <a:gd name="T9" fmla="*/ 0 h 200"/>
                <a:gd name="T10" fmla="*/ 5 w 202"/>
                <a:gd name="T11" fmla="*/ 5 h 200"/>
                <a:gd name="T12" fmla="*/ 1 w 202"/>
                <a:gd name="T13" fmla="*/ 14 h 200"/>
                <a:gd name="T14" fmla="*/ 116 w 202"/>
                <a:gd name="T15" fmla="*/ 52 h 200"/>
                <a:gd name="T16" fmla="*/ 116 w 202"/>
                <a:gd name="T17" fmla="*/ 52 h 200"/>
                <a:gd name="T18" fmla="*/ 120 w 202"/>
                <a:gd name="T19" fmla="*/ 51 h 200"/>
                <a:gd name="T20" fmla="*/ 128 w 202"/>
                <a:gd name="T21" fmla="*/ 59 h 200"/>
                <a:gd name="T22" fmla="*/ 120 w 202"/>
                <a:gd name="T23" fmla="*/ 67 h 200"/>
                <a:gd name="T24" fmla="*/ 115 w 202"/>
                <a:gd name="T25" fmla="*/ 66 h 200"/>
                <a:gd name="T26" fmla="*/ 0 w 202"/>
                <a:gd name="T27" fmla="*/ 101 h 200"/>
                <a:gd name="T28" fmla="*/ 0 w 202"/>
                <a:gd name="T29" fmla="*/ 181 h 200"/>
                <a:gd name="T30" fmla="*/ 5 w 202"/>
                <a:gd name="T31" fmla="*/ 195 h 200"/>
                <a:gd name="T32" fmla="*/ 18 w 202"/>
                <a:gd name="T33" fmla="*/ 200 h 200"/>
                <a:gd name="T34" fmla="*/ 59 w 202"/>
                <a:gd name="T35" fmla="*/ 200 h 200"/>
                <a:gd name="T36" fmla="*/ 104 w 202"/>
                <a:gd name="T37" fmla="*/ 200 h 200"/>
                <a:gd name="T38" fmla="*/ 114 w 202"/>
                <a:gd name="T39" fmla="*/ 79 h 200"/>
                <a:gd name="T40" fmla="*/ 114 w 202"/>
                <a:gd name="T41" fmla="*/ 79 h 200"/>
                <a:gd name="T42" fmla="*/ 133 w 202"/>
                <a:gd name="T43" fmla="*/ 74 h 200"/>
                <a:gd name="T44" fmla="*/ 152 w 202"/>
                <a:gd name="T45" fmla="*/ 79 h 200"/>
                <a:gd name="T46" fmla="*/ 152 w 202"/>
                <a:gd name="T47" fmla="*/ 79 h 200"/>
                <a:gd name="T48" fmla="*/ 162 w 202"/>
                <a:gd name="T49" fmla="*/ 200 h 200"/>
                <a:gd name="T50" fmla="*/ 165 w 202"/>
                <a:gd name="T51" fmla="*/ 200 h 200"/>
                <a:gd name="T52" fmla="*/ 183 w 202"/>
                <a:gd name="T53" fmla="*/ 200 h 200"/>
                <a:gd name="T54" fmla="*/ 197 w 202"/>
                <a:gd name="T55" fmla="*/ 195 h 200"/>
                <a:gd name="T56" fmla="*/ 202 w 202"/>
                <a:gd name="T57" fmla="*/ 181 h 200"/>
                <a:gd name="T58" fmla="*/ 202 w 202"/>
                <a:gd name="T59" fmla="*/ 19 h 200"/>
                <a:gd name="T60" fmla="*/ 197 w 202"/>
                <a:gd name="T61" fmla="*/ 5 h 200"/>
                <a:gd name="T62" fmla="*/ 149 w 202"/>
                <a:gd name="T63" fmla="*/ 46 h 200"/>
                <a:gd name="T64" fmla="*/ 152 w 202"/>
                <a:gd name="T65" fmla="*/ 76 h 200"/>
                <a:gd name="T66" fmla="*/ 152 w 202"/>
                <a:gd name="T67" fmla="*/ 76 h 200"/>
                <a:gd name="T68" fmla="*/ 133 w 202"/>
                <a:gd name="T69" fmla="*/ 72 h 200"/>
                <a:gd name="T70" fmla="*/ 114 w 202"/>
                <a:gd name="T71" fmla="*/ 76 h 200"/>
                <a:gd name="T72" fmla="*/ 114 w 202"/>
                <a:gd name="T73" fmla="*/ 76 h 200"/>
                <a:gd name="T74" fmla="*/ 115 w 202"/>
                <a:gd name="T75" fmla="*/ 69 h 200"/>
                <a:gd name="T76" fmla="*/ 115 w 202"/>
                <a:gd name="T77" fmla="*/ 69 h 200"/>
                <a:gd name="T78" fmla="*/ 120 w 202"/>
                <a:gd name="T79" fmla="*/ 70 h 200"/>
                <a:gd name="T80" fmla="*/ 131 w 202"/>
                <a:gd name="T81" fmla="*/ 59 h 200"/>
                <a:gd name="T82" fmla="*/ 120 w 202"/>
                <a:gd name="T83" fmla="*/ 48 h 200"/>
                <a:gd name="T84" fmla="*/ 116 w 202"/>
                <a:gd name="T85" fmla="*/ 49 h 200"/>
                <a:gd name="T86" fmla="*/ 117 w 202"/>
                <a:gd name="T87" fmla="*/ 46 h 200"/>
                <a:gd name="T88" fmla="*/ 114 w 202"/>
                <a:gd name="T89" fmla="*/ 43 h 200"/>
                <a:gd name="T90" fmla="*/ 127 w 202"/>
                <a:gd name="T91" fmla="*/ 37 h 200"/>
                <a:gd name="T92" fmla="*/ 127 w 202"/>
                <a:gd name="T93" fmla="*/ 37 h 200"/>
                <a:gd name="T94" fmla="*/ 133 w 202"/>
                <a:gd name="T95" fmla="*/ 32 h 200"/>
                <a:gd name="T96" fmla="*/ 139 w 202"/>
                <a:gd name="T97" fmla="*/ 37 h 200"/>
                <a:gd name="T98" fmla="*/ 139 w 202"/>
                <a:gd name="T99" fmla="*/ 37 h 200"/>
                <a:gd name="T100" fmla="*/ 152 w 202"/>
                <a:gd name="T101" fmla="*/ 43 h 200"/>
                <a:gd name="T102" fmla="*/ 149 w 202"/>
                <a:gd name="T103" fmla="*/ 4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2" h="200">
                  <a:moveTo>
                    <a:pt x="197" y="5"/>
                  </a:moveTo>
                  <a:cubicBezTo>
                    <a:pt x="194" y="1"/>
                    <a:pt x="189" y="0"/>
                    <a:pt x="18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0"/>
                    <a:pt x="8" y="1"/>
                    <a:pt x="5" y="5"/>
                  </a:cubicBezTo>
                  <a:cubicBezTo>
                    <a:pt x="3" y="7"/>
                    <a:pt x="1" y="11"/>
                    <a:pt x="1" y="14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17" y="51"/>
                    <a:pt x="119" y="51"/>
                    <a:pt x="120" y="51"/>
                  </a:cubicBezTo>
                  <a:cubicBezTo>
                    <a:pt x="125" y="51"/>
                    <a:pt x="128" y="54"/>
                    <a:pt x="128" y="59"/>
                  </a:cubicBezTo>
                  <a:cubicBezTo>
                    <a:pt x="128" y="64"/>
                    <a:pt x="125" y="67"/>
                    <a:pt x="120" y="67"/>
                  </a:cubicBezTo>
                  <a:cubicBezTo>
                    <a:pt x="118" y="67"/>
                    <a:pt x="116" y="67"/>
                    <a:pt x="115" y="6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2" y="192"/>
                    <a:pt x="5" y="195"/>
                  </a:cubicBezTo>
                  <a:cubicBezTo>
                    <a:pt x="8" y="198"/>
                    <a:pt x="13" y="200"/>
                    <a:pt x="18" y="200"/>
                  </a:cubicBezTo>
                  <a:cubicBezTo>
                    <a:pt x="59" y="200"/>
                    <a:pt x="59" y="200"/>
                    <a:pt x="59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20" y="76"/>
                    <a:pt x="126" y="74"/>
                    <a:pt x="133" y="74"/>
                  </a:cubicBezTo>
                  <a:cubicBezTo>
                    <a:pt x="139" y="74"/>
                    <a:pt x="146" y="76"/>
                    <a:pt x="152" y="79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5" y="200"/>
                    <a:pt x="165" y="200"/>
                    <a:pt x="165" y="200"/>
                  </a:cubicBezTo>
                  <a:cubicBezTo>
                    <a:pt x="183" y="200"/>
                    <a:pt x="183" y="200"/>
                    <a:pt x="183" y="200"/>
                  </a:cubicBezTo>
                  <a:cubicBezTo>
                    <a:pt x="189" y="200"/>
                    <a:pt x="194" y="198"/>
                    <a:pt x="197" y="195"/>
                  </a:cubicBezTo>
                  <a:cubicBezTo>
                    <a:pt x="200" y="192"/>
                    <a:pt x="202" y="187"/>
                    <a:pt x="202" y="181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3"/>
                    <a:pt x="200" y="8"/>
                    <a:pt x="197" y="5"/>
                  </a:cubicBezTo>
                  <a:close/>
                  <a:moveTo>
                    <a:pt x="149" y="46"/>
                  </a:moveTo>
                  <a:cubicBezTo>
                    <a:pt x="152" y="76"/>
                    <a:pt x="152" y="76"/>
                    <a:pt x="152" y="76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46" y="73"/>
                    <a:pt x="140" y="72"/>
                    <a:pt x="133" y="72"/>
                  </a:cubicBezTo>
                  <a:cubicBezTo>
                    <a:pt x="126" y="72"/>
                    <a:pt x="120" y="73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5" y="69"/>
                    <a:pt x="115" y="69"/>
                    <a:pt x="115" y="69"/>
                  </a:cubicBezTo>
                  <a:cubicBezTo>
                    <a:pt x="116" y="70"/>
                    <a:pt x="118" y="70"/>
                    <a:pt x="120" y="70"/>
                  </a:cubicBezTo>
                  <a:cubicBezTo>
                    <a:pt x="126" y="70"/>
                    <a:pt x="131" y="65"/>
                    <a:pt x="131" y="59"/>
                  </a:cubicBezTo>
                  <a:cubicBezTo>
                    <a:pt x="131" y="53"/>
                    <a:pt x="126" y="48"/>
                    <a:pt x="120" y="48"/>
                  </a:cubicBezTo>
                  <a:cubicBezTo>
                    <a:pt x="119" y="48"/>
                    <a:pt x="118" y="48"/>
                    <a:pt x="116" y="49"/>
                  </a:cubicBezTo>
                  <a:cubicBezTo>
                    <a:pt x="117" y="46"/>
                    <a:pt x="117" y="46"/>
                    <a:pt x="117" y="46"/>
                  </a:cubicBezTo>
                  <a:cubicBezTo>
                    <a:pt x="115" y="45"/>
                    <a:pt x="114" y="44"/>
                    <a:pt x="114" y="43"/>
                  </a:cubicBezTo>
                  <a:cubicBezTo>
                    <a:pt x="114" y="40"/>
                    <a:pt x="119" y="38"/>
                    <a:pt x="127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7" y="34"/>
                    <a:pt x="130" y="32"/>
                    <a:pt x="133" y="32"/>
                  </a:cubicBezTo>
                  <a:cubicBezTo>
                    <a:pt x="136" y="32"/>
                    <a:pt x="138" y="34"/>
                    <a:pt x="139" y="37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46" y="38"/>
                    <a:pt x="152" y="40"/>
                    <a:pt x="152" y="43"/>
                  </a:cubicBezTo>
                  <a:cubicBezTo>
                    <a:pt x="152" y="44"/>
                    <a:pt x="151" y="45"/>
                    <a:pt x="14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Open Sans Light" panose="020B0306030504020204" pitchFamily="34" charset="0"/>
              </a:endParaRPr>
            </a:p>
          </p:txBody>
        </p:sp>
      </p:grp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E6A9F-ABEE-4E01-A351-D37C88834EC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 RYNEK I OPINIA">
  <a:themeElements>
    <a:clrScheme name="Niestandardowy 3">
      <a:dk1>
        <a:sysClr val="windowText" lastClr="000000"/>
      </a:dk1>
      <a:lt1>
        <a:sysClr val="window" lastClr="FFFFFF"/>
      </a:lt1>
      <a:dk2>
        <a:srgbClr val="F29424"/>
      </a:dk2>
      <a:lt2>
        <a:srgbClr val="EEECE1"/>
      </a:lt2>
      <a:accent1>
        <a:srgbClr val="969696"/>
      </a:accent1>
      <a:accent2>
        <a:srgbClr val="F29424"/>
      </a:accent2>
      <a:accent3>
        <a:srgbClr val="E13737"/>
      </a:accent3>
      <a:accent4>
        <a:srgbClr val="0D4372"/>
      </a:accent4>
      <a:accent5>
        <a:srgbClr val="94B623"/>
      </a:accent5>
      <a:accent6>
        <a:srgbClr val="E02164"/>
      </a:accent6>
      <a:hlink>
        <a:srgbClr val="000000"/>
      </a:hlink>
      <a:folHlink>
        <a:srgbClr val="000000"/>
      </a:folHlink>
    </a:clrScheme>
    <a:fontScheme name="Niestandardowy 1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7545</TotalTime>
  <Words>5273</Words>
  <Application>Microsoft Office PowerPoint</Application>
  <PresentationFormat>Niestandardowy</PresentationFormat>
  <Paragraphs>1238</Paragraphs>
  <Slides>84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84</vt:i4>
      </vt:variant>
    </vt:vector>
  </HeadingPairs>
  <TitlesOfParts>
    <vt:vector size="94" baseType="lpstr">
      <vt:lpstr>Open Sans Light</vt:lpstr>
      <vt:lpstr>Webdings</vt:lpstr>
      <vt:lpstr>Arial</vt:lpstr>
      <vt:lpstr>Arial Narrow</vt:lpstr>
      <vt:lpstr>Open Sans</vt:lpstr>
      <vt:lpstr>Bebas Neue</vt:lpstr>
      <vt:lpstr>Wingdings</vt:lpstr>
      <vt:lpstr>Calibri</vt:lpstr>
      <vt:lpstr>Calibri Light</vt:lpstr>
      <vt:lpstr>ARC RYNEK I OPINIA</vt:lpstr>
      <vt:lpstr>BADANIE RUCHU TURYSTYCZNEGO PODCZAS INDUSTRIADY 2017</vt:lpstr>
      <vt:lpstr>Spis treści</vt:lpstr>
      <vt:lpstr>INFORMACJE O BADANIU</vt:lpstr>
      <vt:lpstr>Informacje o badaniu</vt:lpstr>
      <vt:lpstr>Struktura próby</vt:lpstr>
      <vt:lpstr>NAJWAŻNIEJSZE USTALENIA</vt:lpstr>
      <vt:lpstr>Najważniejsze ustalenia (1/2)</vt:lpstr>
      <vt:lpstr>Najważniejsze ustalenia (2/2)</vt:lpstr>
      <vt:lpstr>WYNIKI SZCZEGÓŁOWE </vt:lpstr>
      <vt:lpstr>Znajomość nazwy Industriada</vt:lpstr>
      <vt:lpstr>Znajomość nazwy Industriada</vt:lpstr>
      <vt:lpstr>Znajomość nazwy Szlak Zabytków Techniki</vt:lpstr>
      <vt:lpstr>Znajomość koordynatora Industriady</vt:lpstr>
      <vt:lpstr>Źródła informacji</vt:lpstr>
      <vt:lpstr>Źródła informacji </vt:lpstr>
      <vt:lpstr>Ocena strony Industriada.pl</vt:lpstr>
      <vt:lpstr>Pomysły na usprawnienie strony Industriada.pl</vt:lpstr>
      <vt:lpstr>Zabytkitechniki.pl i motyw przewodni Industriady</vt:lpstr>
      <vt:lpstr>OCENA INDUSTRIADY</vt:lpstr>
      <vt:lpstr>Uczestnictwo w imprezach w ramach „rozruchu”</vt:lpstr>
      <vt:lpstr>Ogólna ocena Industriady</vt:lpstr>
      <vt:lpstr>Ogólna ocena Industriady</vt:lpstr>
      <vt:lpstr>Ogólna ocena Industriady </vt:lpstr>
      <vt:lpstr>Szczegółowa ocena Industriady</vt:lpstr>
      <vt:lpstr>Ocena atmosfery wydarzenia</vt:lpstr>
      <vt:lpstr>Ocena różnorodności programu i wydarzeń</vt:lpstr>
      <vt:lpstr>Ocena personelu, obsługi</vt:lpstr>
      <vt:lpstr>Ocena imprez organizowanych w danym obiekcie</vt:lpstr>
      <vt:lpstr>Szczegółowa ocena Industriady</vt:lpstr>
      <vt:lpstr>Szczegółowa ocena Industriady</vt:lpstr>
      <vt:lpstr>Korzystanie i ocena Punktu Informacji o Industriadzie</vt:lpstr>
      <vt:lpstr>Najbardziej podobające się atrakcje</vt:lpstr>
      <vt:lpstr>Najbardziej podobające się atrakcje</vt:lpstr>
      <vt:lpstr>Skłonność do polecenia uczestnictwa w Industriadzie</vt:lpstr>
      <vt:lpstr>Wskaźnik rekomendacji</vt:lpstr>
      <vt:lpstr>Wskaźnik rekomendacji</vt:lpstr>
      <vt:lpstr>Zamiar udziału w kolejnych edycjach Industriady</vt:lpstr>
      <vt:lpstr>Zamiar udziału w kolejnych edycjach Industriady</vt:lpstr>
      <vt:lpstr>Rekomendacje co do sposobu ulepszeń</vt:lpstr>
      <vt:lpstr>Rekomendacje co do sposobu ulepszeń</vt:lpstr>
      <vt:lpstr>KORZYSTANIE Z BEZPŁATNEGO TRANSPORTU</vt:lpstr>
      <vt:lpstr>Korzystanie z bezpłatnego transportu KZK GOP</vt:lpstr>
      <vt:lpstr>Ocena organizacji transportu KZK GOP</vt:lpstr>
      <vt:lpstr>Korzystanie z bezpłatnego transportu kolejowego</vt:lpstr>
      <vt:lpstr>Ocena organizacji transportu kolejowego</vt:lpstr>
      <vt:lpstr>Korzystanie z bezpłatnego transportu MZK Tychy</vt:lpstr>
      <vt:lpstr>Ocena organizacji transportu MZK Tychy</vt:lpstr>
      <vt:lpstr>Korzystanie z bezpłatnego transportu dodatkowego</vt:lpstr>
      <vt:lpstr>Ocena organizacji transportu dodatkowego</vt:lpstr>
      <vt:lpstr>Korzystanie z bezpłatnego transportu dodatkowego</vt:lpstr>
      <vt:lpstr>Korzystanie z bezpłatnego transportu dodatkowego</vt:lpstr>
      <vt:lpstr>Korzystanie z bezpłatnego transportu dodatkowego</vt:lpstr>
      <vt:lpstr>Powody niekorzystania z bezpłatnego transportu</vt:lpstr>
      <vt:lpstr>Zamiar skorzystania z bezpłatnego transportu</vt:lpstr>
      <vt:lpstr>MODEL UCZESTNICTWA W INDUSTRIADZIE</vt:lpstr>
      <vt:lpstr>Czynniki zachęcające do udziału w Industriadzie</vt:lpstr>
      <vt:lpstr>Czynniki zachęcające do udziału w Industriadzie</vt:lpstr>
      <vt:lpstr>Czynniki zachęcające do udziału w Industriadzie</vt:lpstr>
      <vt:lpstr>Czynniki zachęcające do udziału w Industriadzie</vt:lpstr>
      <vt:lpstr>Decyzja o udziale w festiwalu</vt:lpstr>
      <vt:lpstr>Osoby towarzyszące</vt:lpstr>
      <vt:lpstr>Odwiedzenie innych obiektów w ramach Industriady</vt:lpstr>
      <vt:lpstr>Zamiar odwiedzenia innych obiektów</vt:lpstr>
      <vt:lpstr>Odwiedzenie i zamiar odwiedzenia obiektów</vt:lpstr>
      <vt:lpstr>Najczęstsze kierunki przemieszczania się</vt:lpstr>
      <vt:lpstr>Długość pobytu</vt:lpstr>
      <vt:lpstr>Długość pobytu</vt:lpstr>
      <vt:lpstr>Wydatki</vt:lpstr>
      <vt:lpstr>Wydatki</vt:lpstr>
      <vt:lpstr>Uczestnictwo w biletowanych wydarzeniach</vt:lpstr>
      <vt:lpstr>Uczestnictwo w poprzednich edycjach festiwalu</vt:lpstr>
      <vt:lpstr>Odwiedzanie zabytków techniki</vt:lpstr>
      <vt:lpstr>Częstotliwość odwiedzania zabytków techniki</vt:lpstr>
      <vt:lpstr>PROFIL UCZESTNIKÓW INDUSTRIADY</vt:lpstr>
      <vt:lpstr>Płeć i wiek</vt:lpstr>
      <vt:lpstr>Wykształcenie i posiadanie dzieci</vt:lpstr>
      <vt:lpstr>Ocena sytuacji ekonomicznej i miejsce zamieszkania</vt:lpstr>
      <vt:lpstr>Profil uczestników Industriady</vt:lpstr>
      <vt:lpstr>INFORMACJE O RESPONDENTACH</vt:lpstr>
      <vt:lpstr>Informacje o respondentach (1/4)</vt:lpstr>
      <vt:lpstr>Informacje o respondentach (2/4)</vt:lpstr>
      <vt:lpstr>Informacje o respondentach (3/4)</vt:lpstr>
      <vt:lpstr>Informacje o respondentach (4/4)</vt:lpstr>
      <vt:lpstr>Prezentacja programu PowerPoint</vt:lpstr>
    </vt:vector>
  </TitlesOfParts>
  <Company>ARC Rynek i Opinia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Raport_Industriada_2017</dc:title>
  <dc:subject>Raport_Industriada_2017</dc:subject>
  <dc:creator>ARC Rynek i Opinia</dc:creator>
  <cp:lastModifiedBy>Zofia Niściór</cp:lastModifiedBy>
  <cp:revision>794</cp:revision>
  <dcterms:created xsi:type="dcterms:W3CDTF">2016-09-16T09:04:35Z</dcterms:created>
  <dcterms:modified xsi:type="dcterms:W3CDTF">2017-07-05T10:19:14Z</dcterms:modified>
</cp:coreProperties>
</file>